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jpg" ContentType="image/jpeg"/>
  <Default Extension="emf" ContentType="image/x-emf"/>
  <Default Extension="tiff" ContentType="image/tiff"/>
  <Default Extension="xlsx" ContentType="application/vnd.openxmlformats-officedocument.spreadsheetml.sheet"/>
  <Default Extension="vml" ContentType="application/vnd.openxmlformats-officedocument.vmlDrawing"/>
  <Default Extension="rels" ContentType="application/vnd.openxmlformats-package.relationships+xml"/>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96"/>
  </p:notesMasterIdLst>
  <p:handoutMasterIdLst>
    <p:handoutMasterId r:id="rId97"/>
  </p:handoutMasterIdLst>
  <p:sldIdLst>
    <p:sldId id="350"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51" r:id="rId69"/>
    <p:sldId id="327" r:id="rId70"/>
    <p:sldId id="328" r:id="rId71"/>
    <p:sldId id="329" r:id="rId72"/>
    <p:sldId id="330" r:id="rId73"/>
    <p:sldId id="331" r:id="rId74"/>
    <p:sldId id="332" r:id="rId75"/>
    <p:sldId id="333" r:id="rId76"/>
    <p:sldId id="334" r:id="rId77"/>
    <p:sldId id="352"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3" r:id="rId94"/>
    <p:sldId id="354" r:id="rId9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521415D9-36F7-43E2-AB2F-B90AF26B5E84}">
      <p14:sectionLst xmlns:p14="http://schemas.microsoft.com/office/powerpoint/2010/main">
        <p14:section name="Untitled Section" id="{D79A1090-2DFC-954D-9181-035B35E806B9}">
          <p14:sldIdLst>
            <p14:sldId id="350"/>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51"/>
            <p14:sldId id="327"/>
            <p14:sldId id="328"/>
            <p14:sldId id="329"/>
            <p14:sldId id="330"/>
            <p14:sldId id="331"/>
            <p14:sldId id="332"/>
            <p14:sldId id="333"/>
            <p14:sldId id="334"/>
            <p14:sldId id="352"/>
            <p14:sldId id="335"/>
            <p14:sldId id="336"/>
            <p14:sldId id="337"/>
            <p14:sldId id="338"/>
            <p14:sldId id="339"/>
            <p14:sldId id="340"/>
            <p14:sldId id="341"/>
            <p14:sldId id="342"/>
            <p14:sldId id="343"/>
            <p14:sldId id="344"/>
            <p14:sldId id="345"/>
            <p14:sldId id="346"/>
            <p14:sldId id="347"/>
            <p14:sldId id="348"/>
            <p14:sldId id="349"/>
            <p14:sldId id="353"/>
            <p14:sldId id="3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CCCC"/>
    <a:srgbClr val="F3F3F3"/>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5" autoAdjust="0"/>
    <p:restoredTop sz="94613"/>
  </p:normalViewPr>
  <p:slideViewPr>
    <p:cSldViewPr>
      <p:cViewPr varScale="1">
        <p:scale>
          <a:sx n="115" d="100"/>
          <a:sy n="115" d="100"/>
        </p:scale>
        <p:origin x="126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handoutMaster" Target="handoutMasters/handoutMaster1.xml"/><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heme" Target="theme/theme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8D8C97-762E-5E4A-BF2C-2EB82F06DCE5}" type="datetimeFigureOut">
              <a:rPr lang="en-US" smtClean="0"/>
              <a:t>8/28/16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D552316-7C35-FE40-8E40-5D101BDF9AD6}" type="slidenum">
              <a:rPr lang="en-US" smtClean="0"/>
              <a:t>‹#›</a:t>
            </a:fld>
            <a:endParaRPr lang="en-US"/>
          </a:p>
        </p:txBody>
      </p:sp>
    </p:spTree>
    <p:extLst>
      <p:ext uri="{BB962C8B-B14F-4D97-AF65-F5344CB8AC3E}">
        <p14:creationId xmlns:p14="http://schemas.microsoft.com/office/powerpoint/2010/main" val="14539814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974B44-F5FA-D44D-86CC-082B6BEFA46B}" type="datetimeFigureOut">
              <a:rPr lang="en-US" smtClean="0"/>
              <a:t>8/28/16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0B150F-2242-F44E-AC43-5FC669F8EACE}" type="slidenum">
              <a:rPr lang="en-US" smtClean="0"/>
              <a:t>‹#›</a:t>
            </a:fld>
            <a:endParaRPr lang="en-US"/>
          </a:p>
        </p:txBody>
      </p:sp>
    </p:spTree>
    <p:extLst>
      <p:ext uri="{BB962C8B-B14F-4D97-AF65-F5344CB8AC3E}">
        <p14:creationId xmlns:p14="http://schemas.microsoft.com/office/powerpoint/2010/main" val="27440045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AEE44F1-373E-B24D-AE00-84F4B1F11EAF}" type="slidenum">
              <a:rPr lang="en-US">
                <a:latin typeface="Times New Roman" pitchFamily="-109" charset="0"/>
              </a:rPr>
              <a:pPr/>
              <a:t>2</a:t>
            </a:fld>
            <a:endParaRPr lang="en-US">
              <a:latin typeface="Times New Roman" pitchFamily="-109" charset="0"/>
            </a:endParaRPr>
          </a:p>
        </p:txBody>
      </p:sp>
      <p:sp>
        <p:nvSpPr>
          <p:cNvPr id="19459" name="Rectangle 1026"/>
          <p:cNvSpPr>
            <a:spLocks noGrp="1" noRot="1" noChangeAspect="1" noChangeArrowheads="1"/>
          </p:cNvSpPr>
          <p:nvPr>
            <p:ph type="sldImg"/>
          </p:nvPr>
        </p:nvSpPr>
        <p:spPr>
          <a:solidFill>
            <a:srgbClr val="FFFFFF"/>
          </a:solidFill>
          <a:ln/>
        </p:spPr>
      </p:sp>
      <p:sp>
        <p:nvSpPr>
          <p:cNvPr id="19460" name="Rectangle 1027"/>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88104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E3F104F9-20C2-A448-ADF6-A59D7E4E889F}" type="slidenum">
              <a:rPr lang="en-US">
                <a:latin typeface="Times New Roman" pitchFamily="-109" charset="0"/>
              </a:rPr>
              <a:pPr/>
              <a:t>55</a:t>
            </a:fld>
            <a:endParaRPr lang="en-US">
              <a:latin typeface="Times New Roman" pitchFamily="-109"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804882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43DE4F5C-43A5-134D-8BB1-066589C8592B}" type="slidenum">
              <a:rPr lang="en-US">
                <a:latin typeface="Times New Roman" pitchFamily="-109" charset="0"/>
              </a:rPr>
              <a:pPr/>
              <a:t>56</a:t>
            </a:fld>
            <a:endParaRPr lang="en-US">
              <a:latin typeface="Times New Roman" pitchFamily="-109"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461932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6AA4C402-5FB5-0642-8B60-F56B189F90C0}" type="slidenum">
              <a:rPr lang="en-US">
                <a:latin typeface="Times New Roman" pitchFamily="-109" charset="0"/>
              </a:rPr>
              <a:pPr/>
              <a:t>57</a:t>
            </a:fld>
            <a:endParaRPr lang="en-US">
              <a:latin typeface="Times New Roman" pitchFamily="-109"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341962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A3A92574-9578-764F-B9D3-113CDF95CC63}" type="slidenum">
              <a:rPr lang="en-US">
                <a:latin typeface="Times New Roman" pitchFamily="-109" charset="0"/>
              </a:rPr>
              <a:pPr/>
              <a:t>58</a:t>
            </a:fld>
            <a:endParaRPr lang="en-US">
              <a:latin typeface="Times New Roman" pitchFamily="-109" charset="0"/>
            </a:endParaRPr>
          </a:p>
        </p:txBody>
      </p:sp>
      <p:sp>
        <p:nvSpPr>
          <p:cNvPr id="83971" name="Rectangle 1026"/>
          <p:cNvSpPr>
            <a:spLocks noGrp="1" noRot="1" noChangeAspect="1" noChangeArrowheads="1" noTextEdit="1"/>
          </p:cNvSpPr>
          <p:nvPr>
            <p:ph type="sldImg"/>
          </p:nvPr>
        </p:nvSpPr>
        <p:spPr>
          <a:ln/>
        </p:spPr>
      </p:sp>
      <p:sp>
        <p:nvSpPr>
          <p:cNvPr id="83972"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49141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388FB65C-2799-4640-A041-7B2012336D74}" type="slidenum">
              <a:rPr lang="en-US">
                <a:latin typeface="Times New Roman" pitchFamily="-109" charset="0"/>
              </a:rPr>
              <a:pPr/>
              <a:t>61</a:t>
            </a:fld>
            <a:endParaRPr lang="en-US">
              <a:latin typeface="Times New Roman" pitchFamily="-109"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a:spcBef>
                <a:spcPct val="0"/>
              </a:spcBef>
            </a:pPr>
            <a:endParaRPr lang="en-US" sz="240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73849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450BF8B5-B17D-DD4E-9DD4-3A1EDC7A28EF}" type="slidenum">
              <a:rPr lang="en-US">
                <a:latin typeface="Times New Roman" pitchFamily="-109" charset="0"/>
              </a:rPr>
              <a:pPr/>
              <a:t>62</a:t>
            </a:fld>
            <a:endParaRPr lang="en-US">
              <a:latin typeface="Times New Roman" pitchFamily="-109"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742447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3C932B20-6EDD-584F-A4D7-9148CC1412DD}" type="slidenum">
              <a:rPr lang="en-US">
                <a:latin typeface="Times New Roman" pitchFamily="-109" charset="0"/>
              </a:rPr>
              <a:pPr/>
              <a:t>63</a:t>
            </a:fld>
            <a:endParaRPr lang="en-US">
              <a:latin typeface="Times New Roman" pitchFamily="-109" charset="0"/>
            </a:endParaRPr>
          </a:p>
        </p:txBody>
      </p:sp>
      <p:sp>
        <p:nvSpPr>
          <p:cNvPr id="40963" name="Rectangle 1026"/>
          <p:cNvSpPr>
            <a:spLocks noGrp="1" noRot="1" noChangeAspect="1" noChangeArrowheads="1" noTextEdit="1"/>
          </p:cNvSpPr>
          <p:nvPr>
            <p:ph type="sldImg"/>
          </p:nvPr>
        </p:nvSpPr>
        <p:spPr>
          <a:ln/>
        </p:spPr>
      </p:sp>
      <p:sp>
        <p:nvSpPr>
          <p:cNvPr id="40964" name="Rectangle 1027"/>
          <p:cNvSpPr>
            <a:spLocks noGrp="1" noChangeArrowheads="1"/>
          </p:cNvSpPr>
          <p:nvPr>
            <p:ph type="body" idx="1"/>
          </p:nvPr>
        </p:nvSpPr>
        <p:spPr>
          <a:noFill/>
          <a:ln/>
        </p:spPr>
        <p:txBody>
          <a:bodyPr/>
          <a:lstStyle/>
          <a:p>
            <a:pPr>
              <a:spcBef>
                <a:spcPct val="0"/>
              </a:spcBef>
            </a:pPr>
            <a:endParaRPr lang="en-US" sz="240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440303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6FD5AD97-FA46-884F-90B5-8C185A3815F0}" type="slidenum">
              <a:rPr lang="en-US">
                <a:latin typeface="Times New Roman" pitchFamily="-109" charset="0"/>
              </a:rPr>
              <a:pPr/>
              <a:t>64</a:t>
            </a:fld>
            <a:endParaRPr lang="en-US">
              <a:latin typeface="Times New Roman" pitchFamily="-109"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739860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7F79BE0-1248-9543-8B9A-47C62A5D4BBA}" type="slidenum">
              <a:rPr lang="en-US">
                <a:latin typeface="Times New Roman" pitchFamily="-109" charset="0"/>
              </a:rPr>
              <a:pPr/>
              <a:t>65</a:t>
            </a:fld>
            <a:endParaRPr lang="en-US">
              <a:latin typeface="Times New Roman" pitchFamily="-109"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904586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4A3006B4-5AF4-614B-8AC4-A88CA5A2FCAB}" type="slidenum">
              <a:rPr lang="en-US">
                <a:latin typeface="Times New Roman" pitchFamily="-109" charset="0"/>
              </a:rPr>
              <a:pPr/>
              <a:t>66</a:t>
            </a:fld>
            <a:endParaRPr lang="en-US">
              <a:latin typeface="Times New Roman" pitchFamily="-109"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346097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C919A403-4176-B546-AD88-F47CDA59173B}" type="slidenum">
              <a:rPr lang="en-US">
                <a:latin typeface="Times New Roman" pitchFamily="-109" charset="0"/>
              </a:rPr>
              <a:pPr/>
              <a:t>3</a:t>
            </a:fld>
            <a:endParaRPr lang="en-US">
              <a:latin typeface="Times New Roman" pitchFamily="-109"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54680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89671786-FCE7-5347-A310-74F52742E3A0}" type="slidenum">
              <a:rPr lang="en-US">
                <a:latin typeface="Times New Roman" pitchFamily="-109" charset="0"/>
              </a:rPr>
              <a:pPr/>
              <a:t>67</a:t>
            </a:fld>
            <a:endParaRPr lang="en-US">
              <a:latin typeface="Times New Roman" pitchFamily="-109"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24797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75837C3D-BD01-2E46-8FBC-79127D37CF37}" type="slidenum">
              <a:rPr lang="en-US">
                <a:latin typeface="Times New Roman" pitchFamily="-109" charset="0"/>
              </a:rPr>
              <a:pPr/>
              <a:t>69</a:t>
            </a:fld>
            <a:endParaRPr lang="en-US">
              <a:latin typeface="Times New Roman" pitchFamily="-109"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28568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CAC40D04-89E5-0642-8107-3CF1AC9801A9}" type="slidenum">
              <a:rPr lang="en-US">
                <a:latin typeface="Times New Roman" pitchFamily="-109" charset="0"/>
              </a:rPr>
              <a:pPr/>
              <a:t>70</a:t>
            </a:fld>
            <a:endParaRPr lang="en-US">
              <a:latin typeface="Times New Roman" pitchFamily="-109"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99792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6AEF199A-139F-B94C-ABF9-1D58DFD6829D}" type="slidenum">
              <a:rPr lang="en-US">
                <a:latin typeface="Times New Roman" pitchFamily="-109" charset="0"/>
              </a:rPr>
              <a:pPr/>
              <a:t>83</a:t>
            </a:fld>
            <a:endParaRPr lang="en-US">
              <a:latin typeface="Times New Roman" pitchFamily="-109"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619676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41DC0F3A-08D4-F143-880D-025D6D4811EE}" type="slidenum">
              <a:rPr lang="en-US">
                <a:latin typeface="Times New Roman" pitchFamily="-109" charset="0"/>
              </a:rPr>
              <a:pPr/>
              <a:t>84</a:t>
            </a:fld>
            <a:endParaRPr lang="en-US">
              <a:latin typeface="Times New Roman" pitchFamily="-109"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753151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97220299-9F40-8D4F-988B-B4FFDD619F72}" type="slidenum">
              <a:rPr lang="en-US">
                <a:latin typeface="Times New Roman" pitchFamily="-109" charset="0"/>
              </a:rPr>
              <a:pPr/>
              <a:t>85</a:t>
            </a:fld>
            <a:endParaRPr lang="en-US">
              <a:latin typeface="Times New Roman" pitchFamily="-109"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738917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B99940F1-22B5-1A46-96F6-A8D2FC5AB682}" type="slidenum">
              <a:rPr lang="en-US">
                <a:latin typeface="Times New Roman" pitchFamily="-109" charset="0"/>
              </a:rPr>
              <a:pPr/>
              <a:t>86</a:t>
            </a:fld>
            <a:endParaRPr lang="en-US">
              <a:latin typeface="Times New Roman" pitchFamily="-109"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885386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0CCB7685-A162-A549-BBAC-0C73088188C7}" type="slidenum">
              <a:rPr lang="en-US">
                <a:latin typeface="Times New Roman" pitchFamily="-109" charset="0"/>
              </a:rPr>
              <a:pPr/>
              <a:t>87</a:t>
            </a:fld>
            <a:endParaRPr lang="en-US">
              <a:latin typeface="Times New Roman" pitchFamily="-109"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r>
              <a:rPr lang="en-US">
                <a:latin typeface="Times New Roman" pitchFamily="-109" charset="0"/>
                <a:ea typeface="ＭＳ Ｐゴシック" pitchFamily="-109" charset="-128"/>
                <a:cs typeface="ＭＳ Ｐゴシック" pitchFamily="-109" charset="-128"/>
              </a:rPr>
              <a:t>EOS = Earth Observing System (NASA)</a:t>
            </a:r>
          </a:p>
        </p:txBody>
      </p:sp>
    </p:spTree>
    <p:extLst>
      <p:ext uri="{BB962C8B-B14F-4D97-AF65-F5344CB8AC3E}">
        <p14:creationId xmlns:p14="http://schemas.microsoft.com/office/powerpoint/2010/main" val="776849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203BF39C-3BCC-BE40-B1E4-FC365500A2F7}" type="slidenum">
              <a:rPr lang="en-US">
                <a:latin typeface="Times New Roman" pitchFamily="-109" charset="0"/>
              </a:rPr>
              <a:pPr/>
              <a:t>88</a:t>
            </a:fld>
            <a:endParaRPr lang="en-US">
              <a:latin typeface="Times New Roman" pitchFamily="-109"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xfrm>
            <a:off x="685800" y="4343400"/>
            <a:ext cx="5486400" cy="4114800"/>
          </a:xfrm>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963061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47245FB0-A93B-8E4B-9A74-D96F8F44F090}" type="slidenum">
              <a:rPr lang="en-US">
                <a:latin typeface="Times New Roman" pitchFamily="-109" charset="0"/>
              </a:rPr>
              <a:pPr/>
              <a:t>89</a:t>
            </a:fld>
            <a:endParaRPr lang="en-US">
              <a:latin typeface="Times New Roman" pitchFamily="-109" charset="0"/>
            </a:endParaRPr>
          </a:p>
        </p:txBody>
      </p:sp>
      <p:sp>
        <p:nvSpPr>
          <p:cNvPr id="131075" name="Rectangle 2"/>
          <p:cNvSpPr>
            <a:spLocks noGrp="1" noRot="1" noChangeAspect="1" noChangeArrowheads="1" noTextEdit="1"/>
          </p:cNvSpPr>
          <p:nvPr>
            <p:ph type="sldImg"/>
          </p:nvPr>
        </p:nvSpPr>
        <p:spPr>
          <a:xfrm>
            <a:off x="1146175" y="685800"/>
            <a:ext cx="4567238" cy="3425825"/>
          </a:xfrm>
          <a:ln/>
        </p:spPr>
      </p:sp>
      <p:sp>
        <p:nvSpPr>
          <p:cNvPr id="131076" name="Rectangle 3"/>
          <p:cNvSpPr>
            <a:spLocks noGrp="1" noChangeArrowheads="1"/>
          </p:cNvSpPr>
          <p:nvPr>
            <p:ph type="body" idx="1"/>
          </p:nvPr>
        </p:nvSpPr>
        <p:spPr>
          <a:xfrm>
            <a:off x="913361" y="4343400"/>
            <a:ext cx="5031278" cy="4114800"/>
          </a:xfrm>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384000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F1058346-D4CF-9244-AF9E-F37A7FA832B4}" type="slidenum">
              <a:rPr lang="en-US">
                <a:latin typeface="Times New Roman" pitchFamily="-109" charset="0"/>
              </a:rPr>
              <a:pPr/>
              <a:t>4</a:t>
            </a:fld>
            <a:endParaRPr lang="en-US">
              <a:latin typeface="Times New Roman" pitchFamily="-109"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89126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426765FD-B3AE-3241-A7F9-15CB237B94DE}" type="slidenum">
              <a:rPr lang="en-US">
                <a:latin typeface="Times New Roman" pitchFamily="-109" charset="0"/>
              </a:rPr>
              <a:pPr/>
              <a:t>90</a:t>
            </a:fld>
            <a:endParaRPr lang="en-US">
              <a:latin typeface="Times New Roman" pitchFamily="-109" charset="0"/>
            </a:endParaRPr>
          </a:p>
        </p:txBody>
      </p:sp>
      <p:sp>
        <p:nvSpPr>
          <p:cNvPr id="133123" name="Rectangle 2"/>
          <p:cNvSpPr>
            <a:spLocks noGrp="1" noRot="1" noChangeAspect="1" noChangeArrowheads="1" noTextEdit="1"/>
          </p:cNvSpPr>
          <p:nvPr>
            <p:ph type="sldImg"/>
          </p:nvPr>
        </p:nvSpPr>
        <p:spPr>
          <a:xfrm>
            <a:off x="1146175" y="685800"/>
            <a:ext cx="4567238" cy="3425825"/>
          </a:xfrm>
          <a:ln/>
        </p:spPr>
      </p:sp>
      <p:sp>
        <p:nvSpPr>
          <p:cNvPr id="133124" name="Rectangle 3"/>
          <p:cNvSpPr>
            <a:spLocks noGrp="1" noChangeArrowheads="1"/>
          </p:cNvSpPr>
          <p:nvPr>
            <p:ph type="body" idx="1"/>
          </p:nvPr>
        </p:nvSpPr>
        <p:spPr>
          <a:xfrm>
            <a:off x="913361" y="4343400"/>
            <a:ext cx="5031278" cy="4114800"/>
          </a:xfrm>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497745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74A42647-9D76-994D-8420-2CF7F53E2E54}" type="slidenum">
              <a:rPr lang="en-US">
                <a:latin typeface="Times New Roman" pitchFamily="-109" charset="0"/>
              </a:rPr>
              <a:pPr/>
              <a:t>91</a:t>
            </a:fld>
            <a:endParaRPr lang="en-US">
              <a:latin typeface="Times New Roman" pitchFamily="-109"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952422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05CE774E-F097-4F46-8BE7-8F37AD373441}" type="slidenum">
              <a:rPr lang="en-US">
                <a:latin typeface="Times New Roman" pitchFamily="-109" charset="0"/>
              </a:rPr>
              <a:pPr/>
              <a:t>5</a:t>
            </a:fld>
            <a:endParaRPr lang="en-US">
              <a:latin typeface="Times New Roman" pitchFamily="-109" charset="0"/>
            </a:endParaRPr>
          </a:p>
        </p:txBody>
      </p:sp>
      <p:sp>
        <p:nvSpPr>
          <p:cNvPr id="25603" name="Rectangle 1026"/>
          <p:cNvSpPr>
            <a:spLocks noGrp="1" noRot="1" noChangeAspect="1" noChangeArrowheads="1" noTextEdit="1"/>
          </p:cNvSpPr>
          <p:nvPr>
            <p:ph type="sldImg"/>
          </p:nvPr>
        </p:nvSpPr>
        <p:spPr>
          <a:ln/>
        </p:spPr>
      </p:sp>
      <p:sp>
        <p:nvSpPr>
          <p:cNvPr id="25604"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943827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A29A60AC-109E-CE4C-AF8C-A4AC010A9902}" type="slidenum">
              <a:rPr lang="en-US">
                <a:latin typeface="Times New Roman" pitchFamily="-109" charset="0"/>
              </a:rPr>
              <a:pPr/>
              <a:t>7</a:t>
            </a:fld>
            <a:endParaRPr lang="en-US">
              <a:latin typeface="Times New Roman" pitchFamily="-109"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108341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4EAD14FF-B7E0-B247-99F1-87013B3420FF}" type="slidenum">
              <a:rPr lang="en-US">
                <a:latin typeface="Times New Roman" pitchFamily="-111" charset="0"/>
              </a:rPr>
              <a:pPr/>
              <a:t>29</a:t>
            </a:fld>
            <a:endParaRPr lang="en-US">
              <a:latin typeface="Times New Roman" pitchFamily="-111" charset="0"/>
            </a:endParaRPr>
          </a:p>
        </p:txBody>
      </p:sp>
      <p:sp>
        <p:nvSpPr>
          <p:cNvPr id="34819" name="Rectangle 1026"/>
          <p:cNvSpPr>
            <a:spLocks noGrp="1" noRot="1" noChangeAspect="1" noChangeArrowheads="1" noTextEdit="1"/>
          </p:cNvSpPr>
          <p:nvPr>
            <p:ph type="sldImg"/>
          </p:nvPr>
        </p:nvSpPr>
        <p:spPr>
          <a:ln/>
        </p:spPr>
      </p:sp>
      <p:sp>
        <p:nvSpPr>
          <p:cNvPr id="34820" name="Rectangle 1027"/>
          <p:cNvSpPr>
            <a:spLocks noGrp="1" noChangeArrowheads="1"/>
          </p:cNvSpPr>
          <p:nvPr>
            <p:ph type="body" idx="1"/>
          </p:nvPr>
        </p:nvSpPr>
        <p:spPr>
          <a:noFill/>
          <a:ln/>
        </p:spPr>
        <p:txBody>
          <a:bodyPr/>
          <a:lstStyle/>
          <a:p>
            <a:pPr>
              <a:spcBef>
                <a:spcPct val="0"/>
              </a:spcBef>
            </a:pPr>
            <a:endParaRPr lang="en-US" sz="2400"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41252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987A4013-2AB8-5740-A19B-8A95813FB9D8}" type="slidenum">
              <a:rPr lang="en-US">
                <a:latin typeface="Times New Roman" pitchFamily="-109" charset="0"/>
              </a:rPr>
              <a:pPr/>
              <a:t>51</a:t>
            </a:fld>
            <a:endParaRPr lang="en-US">
              <a:latin typeface="Times New Roman" pitchFamily="-109" charset="0"/>
            </a:endParaRPr>
          </a:p>
        </p:txBody>
      </p:sp>
      <p:sp>
        <p:nvSpPr>
          <p:cNvPr id="68611" name="Rectangle 1026"/>
          <p:cNvSpPr>
            <a:spLocks noGrp="1" noRot="1" noChangeAspect="1" noChangeArrowheads="1" noTextEdit="1"/>
          </p:cNvSpPr>
          <p:nvPr>
            <p:ph type="sldImg"/>
          </p:nvPr>
        </p:nvSpPr>
        <p:spPr>
          <a:ln/>
        </p:spPr>
      </p:sp>
      <p:sp>
        <p:nvSpPr>
          <p:cNvPr id="68612"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009928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EAD2A4C3-6CB3-2A49-BE9B-8C99F39823D7}" type="slidenum">
              <a:rPr lang="en-US">
                <a:latin typeface="Times New Roman" pitchFamily="-109" charset="0"/>
              </a:rPr>
              <a:pPr/>
              <a:t>53</a:t>
            </a:fld>
            <a:endParaRPr lang="en-US">
              <a:latin typeface="Times New Roman" pitchFamily="-109" charset="0"/>
            </a:endParaRPr>
          </a:p>
        </p:txBody>
      </p:sp>
      <p:sp>
        <p:nvSpPr>
          <p:cNvPr id="71683" name="Rectangle 1026"/>
          <p:cNvSpPr>
            <a:spLocks noGrp="1" noRot="1" noChangeAspect="1" noChangeArrowheads="1" noTextEdit="1"/>
          </p:cNvSpPr>
          <p:nvPr>
            <p:ph type="sldImg"/>
          </p:nvPr>
        </p:nvSpPr>
        <p:spPr>
          <a:ln/>
        </p:spPr>
      </p:sp>
      <p:sp>
        <p:nvSpPr>
          <p:cNvPr id="71684"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946061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E764B2E0-571D-214E-9B13-A3C9A106825F}" type="slidenum">
              <a:rPr lang="en-US">
                <a:latin typeface="Times New Roman" pitchFamily="-109" charset="0"/>
              </a:rPr>
              <a:pPr/>
              <a:t>54</a:t>
            </a:fld>
            <a:endParaRPr lang="en-US">
              <a:latin typeface="Times New Roman" pitchFamily="-109" charset="0"/>
            </a:endParaRPr>
          </a:p>
        </p:txBody>
      </p:sp>
      <p:sp>
        <p:nvSpPr>
          <p:cNvPr id="73731" name="Rectangle 1026"/>
          <p:cNvSpPr>
            <a:spLocks noGrp="1" noRot="1" noChangeAspect="1" noChangeArrowheads="1" noTextEdit="1"/>
          </p:cNvSpPr>
          <p:nvPr>
            <p:ph type="sldImg"/>
          </p:nvPr>
        </p:nvSpPr>
        <p:spPr>
          <a:ln/>
        </p:spPr>
      </p:sp>
      <p:sp>
        <p:nvSpPr>
          <p:cNvPr id="73732"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871787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pic>
        <p:nvPicPr>
          <p:cNvPr id="3082" name="Picture 10" descr="DG_Bar_Blue_USLetter_RG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0" hasCustomPrompt="1"/>
          </p:nvPr>
        </p:nvSpPr>
        <p:spPr>
          <a:xfrm>
            <a:off x="0" y="1295400"/>
            <a:ext cx="4419600" cy="685800"/>
          </a:xfrm>
        </p:spPr>
        <p:txBody>
          <a:bodyPr/>
          <a:lstStyle>
            <a:lvl1pPr marL="0" indent="0">
              <a:buNone/>
              <a:defRPr>
                <a:solidFill>
                  <a:srgbClr val="0000FF"/>
                </a:solidFill>
                <a:latin typeface="Rosewood Std Regular"/>
                <a:cs typeface="Rosewood Std Regular"/>
              </a:defRPr>
            </a:lvl1pPr>
          </a:lstStyle>
          <a:p>
            <a:pPr lvl="0"/>
            <a:r>
              <a:rPr lang="en-US" dirty="0" smtClean="0"/>
              <a:t>Chapter </a:t>
            </a:r>
          </a:p>
        </p:txBody>
      </p:sp>
      <p:sp>
        <p:nvSpPr>
          <p:cNvPr id="9" name="Text Placeholder 8"/>
          <p:cNvSpPr>
            <a:spLocks noGrp="1"/>
          </p:cNvSpPr>
          <p:nvPr>
            <p:ph type="body" sz="quarter" idx="11"/>
          </p:nvPr>
        </p:nvSpPr>
        <p:spPr>
          <a:xfrm>
            <a:off x="1800" y="3352800"/>
            <a:ext cx="4419600" cy="1752600"/>
          </a:xfrm>
        </p:spPr>
        <p:txBody>
          <a:bodyPr/>
          <a:lstStyle>
            <a:lvl1pPr marL="0" indent="0">
              <a:buNone/>
              <a:defRPr>
                <a:solidFill>
                  <a:srgbClr val="FF0000"/>
                </a:solidFill>
                <a:latin typeface="Bernard MT Condensed"/>
                <a:cs typeface="Bernard MT Condensed"/>
              </a:defRPr>
            </a:lvl1pPr>
          </a:lstStyle>
          <a:p>
            <a:pPr lvl="0"/>
            <a:r>
              <a:rPr lang="en-US" smtClean="0"/>
              <a:t>Click to edit Master text styles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395" y="0"/>
            <a:ext cx="4683008" cy="6248400"/>
          </a:xfrm>
          <a:prstGeom prst="rect">
            <a:avLst/>
          </a:prstGeom>
        </p:spPr>
      </p:pic>
      <p:pic>
        <p:nvPicPr>
          <p:cNvPr id="6" name="Picture 10" descr="DG_Bar_Blue_USLetter_RGB"/>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19600" y="0"/>
            <a:ext cx="4724400" cy="624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2921683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6331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48768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1759308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502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082" name="Picture 10" descr="DG_Bar_Blue_USLetter_RGB"/>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85" name="Picture 1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9600" y="0"/>
            <a:ext cx="4724400" cy="624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 name="Text Placeholder 2"/>
          <p:cNvSpPr>
            <a:spLocks noGrp="1"/>
          </p:cNvSpPr>
          <p:nvPr>
            <p:ph type="body" sz="quarter" idx="10" hasCustomPrompt="1"/>
          </p:nvPr>
        </p:nvSpPr>
        <p:spPr>
          <a:xfrm>
            <a:off x="0" y="1295400"/>
            <a:ext cx="4419600" cy="685800"/>
          </a:xfrm>
        </p:spPr>
        <p:txBody>
          <a:bodyPr/>
          <a:lstStyle>
            <a:lvl1pPr marL="0" indent="0">
              <a:buNone/>
              <a:defRPr>
                <a:solidFill>
                  <a:srgbClr val="0000FF"/>
                </a:solidFill>
                <a:latin typeface="Rosewood Std Regular"/>
                <a:cs typeface="Rosewood Std Regular"/>
              </a:defRPr>
            </a:lvl1pPr>
          </a:lstStyle>
          <a:p>
            <a:pPr lvl="0"/>
            <a:r>
              <a:rPr lang="en-US" dirty="0" smtClean="0"/>
              <a:t>Chapter </a:t>
            </a:r>
          </a:p>
        </p:txBody>
      </p:sp>
      <p:sp>
        <p:nvSpPr>
          <p:cNvPr id="9" name="Text Placeholder 8"/>
          <p:cNvSpPr>
            <a:spLocks noGrp="1"/>
          </p:cNvSpPr>
          <p:nvPr>
            <p:ph type="body" sz="quarter" idx="11"/>
          </p:nvPr>
        </p:nvSpPr>
        <p:spPr>
          <a:xfrm>
            <a:off x="1800" y="3352800"/>
            <a:ext cx="4419600" cy="1752600"/>
          </a:xfrm>
        </p:spPr>
        <p:txBody>
          <a:bodyPr/>
          <a:lstStyle>
            <a:lvl1pPr marL="0" indent="0">
              <a:buNone/>
              <a:defRPr>
                <a:solidFill>
                  <a:srgbClr val="FF0000"/>
                </a:solidFill>
                <a:latin typeface="Bernard MT Condensed"/>
                <a:cs typeface="Bernard MT Condensed"/>
              </a:defRPr>
            </a:lvl1pPr>
          </a:lstStyle>
          <a:p>
            <a:pPr lvl="0"/>
            <a:r>
              <a:rPr lang="en-US" dirty="0" smtClean="0"/>
              <a:t>Click to edit Master text styles</a:t>
            </a: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descr="j0441471.png"/>
          <p:cNvPicPr>
            <a:picLocks noChangeAspect="1"/>
          </p:cNvPicPr>
          <p:nvPr userDrawn="1"/>
        </p:nvPicPr>
        <p:blipFill>
          <a:blip r:embed="rId2"/>
          <a:stretch>
            <a:fillRect/>
          </a:stretch>
        </p:blipFill>
        <p:spPr>
          <a:xfrm>
            <a:off x="76200" y="-228600"/>
            <a:ext cx="8991600" cy="6172200"/>
          </a:xfrm>
          <a:prstGeom prst="rect">
            <a:avLst/>
          </a:prstGeom>
        </p:spPr>
      </p:pic>
      <p:sp>
        <p:nvSpPr>
          <p:cNvPr id="6" name="Subtitle 2"/>
          <p:cNvSpPr>
            <a:spLocks noGrp="1"/>
          </p:cNvSpPr>
          <p:nvPr>
            <p:ph type="subTitle" idx="1"/>
          </p:nvPr>
        </p:nvSpPr>
        <p:spPr>
          <a:xfrm>
            <a:off x="2209800" y="685800"/>
            <a:ext cx="4648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2635523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4" name="Picture 3" descr="j0441471.png"/>
          <p:cNvPicPr>
            <a:picLocks noChangeAspect="1"/>
          </p:cNvPicPr>
          <p:nvPr/>
        </p:nvPicPr>
        <p:blipFill>
          <a:blip r:embed="rId2"/>
          <a:stretch>
            <a:fillRect/>
          </a:stretch>
        </p:blipFill>
        <p:spPr>
          <a:xfrm>
            <a:off x="76200" y="-228600"/>
            <a:ext cx="8991600" cy="6172200"/>
          </a:xfrm>
          <a:prstGeom prst="rect">
            <a:avLst/>
          </a:prstGeom>
        </p:spPr>
      </p:pic>
      <p:sp>
        <p:nvSpPr>
          <p:cNvPr id="6" name="Subtitle 2"/>
          <p:cNvSpPr>
            <a:spLocks noGrp="1"/>
          </p:cNvSpPr>
          <p:nvPr>
            <p:ph type="subTitle" idx="1"/>
          </p:nvPr>
        </p:nvSpPr>
        <p:spPr>
          <a:xfrm>
            <a:off x="2209800" y="685800"/>
            <a:ext cx="4648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pic>
        <p:nvPicPr>
          <p:cNvPr id="5" name="Picture 4" descr="j0441471.png"/>
          <p:cNvPicPr>
            <a:picLocks noChangeAspect="1"/>
          </p:cNvPicPr>
          <p:nvPr userDrawn="1"/>
        </p:nvPicPr>
        <p:blipFill>
          <a:blip r:embed="rId2"/>
          <a:stretch>
            <a:fillRect/>
          </a:stretch>
        </p:blipFill>
        <p:spPr>
          <a:xfrm>
            <a:off x="76200" y="-228600"/>
            <a:ext cx="8991600" cy="6172200"/>
          </a:xfrm>
          <a:prstGeom prst="rect">
            <a:avLst/>
          </a:prstGeom>
        </p:spPr>
      </p:pic>
    </p:spTree>
    <p:extLst>
      <p:ext uri="{BB962C8B-B14F-4D97-AF65-F5344CB8AC3E}">
        <p14:creationId xmlns:p14="http://schemas.microsoft.com/office/powerpoint/2010/main" val="44969153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descr="ha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799982">
            <a:off x="8131011" y="197933"/>
            <a:ext cx="938721" cy="548603"/>
          </a:xfrm>
          <a:prstGeom prst="rect">
            <a:avLst/>
          </a:prstGeom>
        </p:spPr>
      </p:pic>
      <p:pic>
        <p:nvPicPr>
          <p:cNvPr id="4" name="Picture 3"/>
          <p:cNvPicPr>
            <a:picLocks noChangeAspect="1"/>
          </p:cNvPicPr>
          <p:nvPr/>
        </p:nvPicPr>
        <p:blipFill>
          <a:blip r:embed="rId3"/>
          <a:stretch>
            <a:fillRect/>
          </a:stretch>
        </p:blipFill>
        <p:spPr>
          <a:xfrm>
            <a:off x="0" y="5791200"/>
            <a:ext cx="618146" cy="1066800"/>
          </a:xfrm>
          <a:prstGeom prst="rect">
            <a:avLst/>
          </a:prstGeom>
        </p:spPr>
      </p:pic>
      <p:pic>
        <p:nvPicPr>
          <p:cNvPr id="6" name="Picture 5" descr="ha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9799982">
            <a:off x="8131011" y="197933"/>
            <a:ext cx="938721" cy="548603"/>
          </a:xfrm>
          <a:prstGeom prst="rect">
            <a:avLst/>
          </a:prstGeom>
        </p:spPr>
      </p:pic>
    </p:spTree>
    <p:extLst>
      <p:ext uri="{BB962C8B-B14F-4D97-AF65-F5344CB8AC3E}">
        <p14:creationId xmlns:p14="http://schemas.microsoft.com/office/powerpoint/2010/main" val="97070856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560250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1024945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5336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ookPast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76200"/>
            <a:ext cx="9144000" cy="632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636111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6217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01495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sp>
        <p:nvSpPr>
          <p:cNvPr id="1035" name="Rectangle 11"/>
          <p:cNvSpPr>
            <a:spLocks noGrp="1" noChangeArrowheads="1"/>
          </p:cNvSpPr>
          <p:nvPr>
            <p:ph type="body" idx="1"/>
          </p:nvPr>
        </p:nvSpPr>
        <p:spPr bwMode="auto">
          <a:xfrm>
            <a:off x="457200" y="1600200"/>
            <a:ext cx="8229600" cy="4525963"/>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1036" name="Rectangle 12"/>
          <p:cNvSpPr>
            <a:spLocks noGrp="1" noChangeArrowheads="1"/>
          </p:cNvSpPr>
          <p:nvPr>
            <p:ph type="title"/>
          </p:nvPr>
        </p:nvSpPr>
        <p:spPr bwMode="auto">
          <a:xfrm>
            <a:off x="457200" y="274638"/>
            <a:ext cx="8229600" cy="11430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endParaRPr lang="en-US"/>
          </a:p>
        </p:txBody>
      </p:sp>
      <p:sp>
        <p:nvSpPr>
          <p:cNvPr id="5" name="TextBox 4"/>
          <p:cNvSpPr txBox="1"/>
          <p:nvPr/>
        </p:nvSpPr>
        <p:spPr bwMode="auto">
          <a:xfrm>
            <a:off x="4851398" y="6396335"/>
            <a:ext cx="428171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rtlCol="0">
            <a:spAutoFit/>
          </a:bodyPr>
          <a:lstStyle/>
          <a:p>
            <a:r>
              <a:rPr lang="en-US" sz="1200" dirty="0" smtClean="0">
                <a:solidFill>
                  <a:srgbClr val="008000"/>
                </a:solidFill>
              </a:rPr>
              <a:t>"The</a:t>
            </a:r>
            <a:r>
              <a:rPr lang="en-US" sz="1200" baseline="0" dirty="0" smtClean="0">
                <a:solidFill>
                  <a:srgbClr val="008000"/>
                </a:solidFill>
              </a:rPr>
              <a:t> Practice of Computing Using Python, 3</a:t>
            </a:r>
            <a:r>
              <a:rPr lang="en-US" sz="1200" baseline="30000" dirty="0" smtClean="0">
                <a:solidFill>
                  <a:srgbClr val="008000"/>
                </a:solidFill>
              </a:rPr>
              <a:t>rd</a:t>
            </a:r>
            <a:r>
              <a:rPr lang="en-US" sz="1200" baseline="0" dirty="0" smtClean="0">
                <a:solidFill>
                  <a:srgbClr val="008000"/>
                </a:solidFill>
              </a:rPr>
              <a:t> Edition", </a:t>
            </a:r>
          </a:p>
          <a:p>
            <a:r>
              <a:rPr lang="en-US" sz="1200" baseline="0" dirty="0" smtClean="0">
                <a:solidFill>
                  <a:srgbClr val="008000"/>
                </a:solidFill>
              </a:rPr>
              <a:t>Punch &amp; </a:t>
            </a:r>
            <a:r>
              <a:rPr lang="en-US" sz="1200" baseline="0" dirty="0" err="1" smtClean="0">
                <a:solidFill>
                  <a:srgbClr val="008000"/>
                </a:solidFill>
              </a:rPr>
              <a:t>Enbody</a:t>
            </a:r>
            <a:r>
              <a:rPr lang="en-US" sz="1200" baseline="0" dirty="0" smtClean="0">
                <a:solidFill>
                  <a:srgbClr val="008000"/>
                </a:solidFill>
              </a:rPr>
              <a:t>, </a:t>
            </a:r>
            <a:r>
              <a:rPr lang="en-US" sz="1200" dirty="0" smtClean="0">
                <a:solidFill>
                  <a:srgbClr val="008000"/>
                </a:solidFill>
              </a:rPr>
              <a:t>Copyright © 2017 Pearson Education, Inc.</a:t>
            </a:r>
            <a:endParaRPr lang="en-US" sz="1200" dirty="0">
              <a:solidFill>
                <a:srgbClr val="008000"/>
              </a:solidFill>
            </a:endParaRPr>
          </a:p>
        </p:txBody>
      </p:sp>
      <p:sp>
        <p:nvSpPr>
          <p:cNvPr id="6" name="TextBox 5"/>
          <p:cNvSpPr txBox="1"/>
          <p:nvPr userDrawn="1"/>
        </p:nvSpPr>
        <p:spPr bwMode="auto">
          <a:xfrm>
            <a:off x="4851398" y="6396335"/>
            <a:ext cx="428171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sz="1200" dirty="0" smtClean="0">
                <a:solidFill>
                  <a:srgbClr val="008000"/>
                </a:solidFill>
              </a:rPr>
              <a:t>"The</a:t>
            </a:r>
            <a:r>
              <a:rPr lang="en-US" sz="1200" baseline="0" dirty="0" smtClean="0">
                <a:solidFill>
                  <a:srgbClr val="008000"/>
                </a:solidFill>
              </a:rPr>
              <a:t> Practice of Computing Using Python", </a:t>
            </a:r>
          </a:p>
          <a:p>
            <a:r>
              <a:rPr lang="en-US" sz="1200" baseline="0" dirty="0" smtClean="0">
                <a:solidFill>
                  <a:srgbClr val="008000"/>
                </a:solidFill>
              </a:rPr>
              <a:t>Punch &amp; </a:t>
            </a:r>
            <a:r>
              <a:rPr lang="en-US" sz="1200" baseline="0" dirty="0" err="1" smtClean="0">
                <a:solidFill>
                  <a:srgbClr val="008000"/>
                </a:solidFill>
              </a:rPr>
              <a:t>Enbody</a:t>
            </a:r>
            <a:r>
              <a:rPr lang="en-US" sz="1200" baseline="0" dirty="0" smtClean="0">
                <a:solidFill>
                  <a:srgbClr val="008000"/>
                </a:solidFill>
              </a:rPr>
              <a:t>, </a:t>
            </a:r>
            <a:r>
              <a:rPr lang="en-US" sz="1200" dirty="0" smtClean="0">
                <a:solidFill>
                  <a:srgbClr val="008000"/>
                </a:solidFill>
              </a:rPr>
              <a:t>Copyright © </a:t>
            </a:r>
            <a:r>
              <a:rPr lang="en-US" sz="1200" dirty="0" smtClean="0">
                <a:solidFill>
                  <a:srgbClr val="008000"/>
                </a:solidFill>
              </a:rPr>
              <a:t>2017 </a:t>
            </a:r>
            <a:r>
              <a:rPr lang="en-US" sz="1200" dirty="0" smtClean="0">
                <a:solidFill>
                  <a:srgbClr val="008000"/>
                </a:solidFill>
              </a:rPr>
              <a:t>Pearson Education, Inc.</a:t>
            </a:r>
            <a:endParaRPr lang="en-US" sz="1200" dirty="0">
              <a:solidFill>
                <a:srgbClr val="008000"/>
              </a:solidFill>
            </a:endParaRPr>
          </a:p>
        </p:txBody>
      </p:sp>
    </p:spTree>
    <p:extLst>
      <p:ext uri="{BB962C8B-B14F-4D97-AF65-F5344CB8AC3E}">
        <p14:creationId xmlns:p14="http://schemas.microsoft.com/office/powerpoint/2010/main" val="161443952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49" r:id="rId13"/>
    <p:sldLayoutId id="2147483660" r:id="rId14"/>
  </p:sldLayoutIdLst>
  <p:timing>
    <p:tnLst>
      <p:par>
        <p:cTn id="1" dur="indefinite" restart="never" nodeType="tmRoot"/>
      </p:par>
    </p:tnLst>
  </p:timing>
  <p:hf sldNum="0"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0"/>
          <a:cs typeface="Arial" charset="0"/>
        </a:defRPr>
      </a:lvl2pPr>
      <a:lvl3pPr algn="ctr" rtl="0" eaLnBrk="1" fontAlgn="base" hangingPunct="1">
        <a:spcBef>
          <a:spcPct val="0"/>
        </a:spcBef>
        <a:spcAft>
          <a:spcPct val="0"/>
        </a:spcAft>
        <a:defRPr sz="4400">
          <a:solidFill>
            <a:schemeClr val="tx2"/>
          </a:solidFill>
          <a:latin typeface="Arial" charset="0"/>
          <a:ea typeface="ＭＳ Ｐゴシック" charset="0"/>
          <a:cs typeface="Arial" charset="0"/>
        </a:defRPr>
      </a:lvl3pPr>
      <a:lvl4pPr algn="ctr" rtl="0" eaLnBrk="1" fontAlgn="base" hangingPunct="1">
        <a:spcBef>
          <a:spcPct val="0"/>
        </a:spcBef>
        <a:spcAft>
          <a:spcPct val="0"/>
        </a:spcAft>
        <a:defRPr sz="4400">
          <a:solidFill>
            <a:schemeClr val="tx2"/>
          </a:solidFill>
          <a:latin typeface="Arial" charset="0"/>
          <a:ea typeface="ＭＳ Ｐゴシック" charset="0"/>
          <a:cs typeface="Arial" charset="0"/>
        </a:defRPr>
      </a:lvl4pPr>
      <a:lvl5pPr algn="ctr" rtl="0" eaLnBrk="1" fontAlgn="base" hangingPunct="1">
        <a:spcBef>
          <a:spcPct val="0"/>
        </a:spcBef>
        <a:spcAft>
          <a:spcPct val="0"/>
        </a:spcAft>
        <a:defRPr sz="4400">
          <a:solidFill>
            <a:schemeClr val="tx2"/>
          </a:solidFill>
          <a:latin typeface="Arial" charset="0"/>
          <a:ea typeface="ＭＳ Ｐゴシック" charset="0"/>
          <a:cs typeface="Arial" charset="0"/>
        </a:defRPr>
      </a:lvl5pPr>
      <a:lvl6pPr marL="457200" algn="ctr" rtl="0" eaLnBrk="1" fontAlgn="base" hangingPunct="1">
        <a:spcBef>
          <a:spcPct val="0"/>
        </a:spcBef>
        <a:spcAft>
          <a:spcPct val="0"/>
        </a:spcAft>
        <a:defRPr sz="4400">
          <a:solidFill>
            <a:schemeClr val="tx2"/>
          </a:solidFill>
          <a:latin typeface="Arial" charset="0"/>
          <a:ea typeface="ＭＳ Ｐゴシック" charset="0"/>
          <a:cs typeface="Arial" charset="0"/>
        </a:defRPr>
      </a:lvl6pPr>
      <a:lvl7pPr marL="914400" algn="ctr" rtl="0" eaLnBrk="1" fontAlgn="base" hangingPunct="1">
        <a:spcBef>
          <a:spcPct val="0"/>
        </a:spcBef>
        <a:spcAft>
          <a:spcPct val="0"/>
        </a:spcAft>
        <a:defRPr sz="4400">
          <a:solidFill>
            <a:schemeClr val="tx2"/>
          </a:solidFill>
          <a:latin typeface="Arial" charset="0"/>
          <a:ea typeface="ＭＳ Ｐゴシック" charset="0"/>
          <a:cs typeface="Arial" charset="0"/>
        </a:defRPr>
      </a:lvl7pPr>
      <a:lvl8pPr marL="1371600" algn="ctr" rtl="0" eaLnBrk="1" fontAlgn="base" hangingPunct="1">
        <a:spcBef>
          <a:spcPct val="0"/>
        </a:spcBef>
        <a:spcAft>
          <a:spcPct val="0"/>
        </a:spcAft>
        <a:defRPr sz="4400">
          <a:solidFill>
            <a:schemeClr val="tx2"/>
          </a:solidFill>
          <a:latin typeface="Arial" charset="0"/>
          <a:ea typeface="ＭＳ Ｐゴシック" charset="0"/>
          <a:cs typeface="Arial" charset="0"/>
        </a:defRPr>
      </a:lvl8pPr>
      <a:lvl9pPr marL="1828800" algn="ctr" rtl="0" eaLnBrk="1" fontAlgn="base" hangingPunct="1">
        <a:spcBef>
          <a:spcPct val="0"/>
        </a:spcBef>
        <a:spcAft>
          <a:spcPct val="0"/>
        </a:spcAft>
        <a:defRPr sz="4400">
          <a:solidFill>
            <a:schemeClr val="tx2"/>
          </a:solidFill>
          <a:latin typeface="Arial" charset="0"/>
          <a:ea typeface="ＭＳ Ｐゴシック"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Arial" charset="0"/>
          <a:cs typeface="+mn-cs"/>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mn-cs"/>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mn-lt"/>
          <a:ea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mn-lt"/>
          <a:ea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mn-lt"/>
          <a:ea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wmf"/><Relationship Id="rId3" Type="http://schemas.openxmlformats.org/officeDocument/2006/relationships/image" Target="../media/image14.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package" Target="../embeddings/Microsoft_Excel_Worksheet1.xlsx"/><Relationship Id="rId5" Type="http://schemas.openxmlformats.org/officeDocument/2006/relationships/image" Target="../media/image18.png"/><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Chapter 0</a:t>
            </a:r>
            <a:endParaRPr lang="en-US" dirty="0"/>
          </a:p>
        </p:txBody>
      </p:sp>
      <p:sp>
        <p:nvSpPr>
          <p:cNvPr id="3" name="Text Placeholder 2"/>
          <p:cNvSpPr>
            <a:spLocks noGrp="1"/>
          </p:cNvSpPr>
          <p:nvPr>
            <p:ph type="body" sz="quarter" idx="11"/>
          </p:nvPr>
        </p:nvSpPr>
        <p:spPr/>
        <p:txBody>
          <a:bodyPr/>
          <a:lstStyle/>
          <a:p>
            <a:r>
              <a:rPr lang="en-US" dirty="0" smtClean="0"/>
              <a:t>The Study of Computer Science</a:t>
            </a:r>
            <a:endParaRPr lang="en-US" dirty="0"/>
          </a:p>
        </p:txBody>
      </p:sp>
    </p:spTree>
    <p:extLst>
      <p:ext uri="{BB962C8B-B14F-4D97-AF65-F5344CB8AC3E}">
        <p14:creationId xmlns:p14="http://schemas.microsoft.com/office/powerpoint/2010/main" val="33650108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a:xfrm>
            <a:off x="457200" y="457200"/>
            <a:ext cx="2590800" cy="4495800"/>
          </a:xfrm>
        </p:spPr>
        <p:txBody>
          <a:bodyPr/>
          <a:lstStyle/>
          <a:p>
            <a:pPr eaLnBrk="1" hangingPunct="1"/>
            <a:r>
              <a:rPr lang="en-US">
                <a:ea typeface="ＭＳ Ｐゴシック" pitchFamily="-111" charset="-128"/>
                <a:cs typeface="ＭＳ Ｐゴシック" pitchFamily="-111" charset="-128"/>
              </a:rPr>
              <a:t>Clement Marot</a:t>
            </a:r>
            <a:br>
              <a:rPr lang="en-US">
                <a:ea typeface="ＭＳ Ｐゴシック" pitchFamily="-111" charset="-128"/>
                <a:cs typeface="ＭＳ Ｐゴシック" pitchFamily="-111" charset="-128"/>
              </a:rPr>
            </a:br>
            <a:r>
              <a:rPr lang="en-US">
                <a:ea typeface="ＭＳ Ｐゴシック" pitchFamily="-111" charset="-128"/>
                <a:cs typeface="ＭＳ Ｐゴシック" pitchFamily="-111" charset="-128"/>
              </a:rPr>
              <a:t>1496-</a:t>
            </a:r>
            <a:br>
              <a:rPr lang="en-US">
                <a:ea typeface="ＭＳ Ｐゴシック" pitchFamily="-111" charset="-128"/>
                <a:cs typeface="ＭＳ Ｐゴシック" pitchFamily="-111" charset="-128"/>
              </a:rPr>
            </a:br>
            <a:r>
              <a:rPr lang="en-US">
                <a:ea typeface="ＭＳ Ｐゴシック" pitchFamily="-111" charset="-128"/>
                <a:cs typeface="ＭＳ Ｐゴシック" pitchFamily="-111" charset="-128"/>
              </a:rPr>
              <a:t>1544</a:t>
            </a:r>
          </a:p>
        </p:txBody>
      </p:sp>
      <p:sp>
        <p:nvSpPr>
          <p:cNvPr id="39941" name="Rectangle 3"/>
          <p:cNvSpPr>
            <a:spLocks noGrp="1" noChangeArrowheads="1"/>
          </p:cNvSpPr>
          <p:nvPr>
            <p:ph idx="1"/>
          </p:nvPr>
        </p:nvSpPr>
        <p:spPr>
          <a:xfrm>
            <a:off x="5715000" y="457200"/>
            <a:ext cx="2209800" cy="5791200"/>
          </a:xfrm>
        </p:spPr>
        <p:txBody>
          <a:bodyPr/>
          <a:lstStyle/>
          <a:p>
            <a:pPr eaLnBrk="1" hangingPunct="1">
              <a:lnSpc>
                <a:spcPct val="80000"/>
              </a:lnSpc>
            </a:pPr>
            <a:r>
              <a:rPr lang="de-DE" sz="1400" i="1" dirty="0">
                <a:ea typeface="ＭＳ Ｐゴシック" pitchFamily="-111" charset="-128"/>
                <a:cs typeface="ＭＳ Ｐゴシック" pitchFamily="-111" charset="-128"/>
              </a:rPr>
              <a:t>Ma </a:t>
            </a:r>
            <a:r>
              <a:rPr lang="de-DE" sz="1400" i="1" dirty="0" err="1">
                <a:ea typeface="ＭＳ Ｐゴシック" pitchFamily="-111" charset="-128"/>
                <a:cs typeface="ＭＳ Ｐゴシック" pitchFamily="-111" charset="-128"/>
              </a:rPr>
              <a:t>mignonne</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a:ea typeface="ＭＳ Ｐゴシック" pitchFamily="-111" charset="-128"/>
                <a:cs typeface="ＭＳ Ｐゴシック" pitchFamily="-111" charset="-128"/>
              </a:rPr>
              <a:t>Je </a:t>
            </a:r>
            <a:r>
              <a:rPr lang="de-DE" sz="1400" i="1" dirty="0" err="1">
                <a:ea typeface="ＭＳ Ｐゴシック" pitchFamily="-111" charset="-128"/>
                <a:cs typeface="ＭＳ Ｐゴシック" pitchFamily="-111" charset="-128"/>
              </a:rPr>
              <a:t>vous</a:t>
            </a:r>
            <a:r>
              <a:rPr lang="de-DE" sz="1400" i="1" dirty="0">
                <a:ea typeface="ＭＳ Ｐゴシック" pitchFamily="-111" charset="-128"/>
                <a:cs typeface="ＭＳ Ｐゴシック" pitchFamily="-111" charset="-128"/>
              </a:rPr>
              <a:t> </a:t>
            </a:r>
            <a:r>
              <a:rPr lang="de-DE" sz="1400" i="1" dirty="0" err="1">
                <a:ea typeface="ＭＳ Ｐゴシック" pitchFamily="-111" charset="-128"/>
                <a:cs typeface="ＭＳ Ｐゴシック" pitchFamily="-111" charset="-128"/>
              </a:rPr>
              <a:t>donne</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a:ea typeface="ＭＳ Ｐゴシック" pitchFamily="-111" charset="-128"/>
                <a:cs typeface="ＭＳ Ｐゴシック" pitchFamily="-111" charset="-128"/>
              </a:rPr>
              <a:t>Le </a:t>
            </a:r>
            <a:r>
              <a:rPr lang="de-DE" sz="1400" i="1" dirty="0" err="1">
                <a:ea typeface="ＭＳ Ｐゴシック" pitchFamily="-111" charset="-128"/>
                <a:cs typeface="ＭＳ Ｐゴシック" pitchFamily="-111" charset="-128"/>
              </a:rPr>
              <a:t>bon</a:t>
            </a:r>
            <a:r>
              <a:rPr lang="de-DE" sz="1400" i="1" dirty="0">
                <a:ea typeface="ＭＳ Ｐゴシック" pitchFamily="-111" charset="-128"/>
                <a:cs typeface="ＭＳ Ｐゴシック" pitchFamily="-111" charset="-128"/>
              </a:rPr>
              <a:t> jour;</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a:ea typeface="ＭＳ Ｐゴシック" pitchFamily="-111" charset="-128"/>
                <a:cs typeface="ＭＳ Ｐゴシック" pitchFamily="-111" charset="-128"/>
              </a:rPr>
              <a:t>Le </a:t>
            </a:r>
            <a:r>
              <a:rPr lang="en-US" sz="1400" i="1" dirty="0" err="1">
                <a:ea typeface="ＭＳ Ｐゴシック" pitchFamily="-111" charset="-128"/>
                <a:cs typeface="ＭＳ Ｐゴシック" pitchFamily="-111" charset="-128"/>
              </a:rPr>
              <a:t>séjuour</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err="1">
                <a:ea typeface="ＭＳ Ｐゴシック" pitchFamily="-111" charset="-128"/>
                <a:cs typeface="ＭＳ Ｐゴシック" pitchFamily="-111" charset="-128"/>
              </a:rPr>
              <a:t>C’est</a:t>
            </a:r>
            <a:r>
              <a:rPr lang="en-US" sz="1400" i="1" dirty="0">
                <a:ea typeface="ＭＳ Ｐゴシック" pitchFamily="-111" charset="-128"/>
                <a:cs typeface="ＭＳ Ｐゴシック" pitchFamily="-111" charset="-128"/>
              </a:rPr>
              <a:t> prison.</a:t>
            </a:r>
          </a:p>
          <a:p>
            <a:pPr eaLnBrk="1" hangingPunct="1">
              <a:lnSpc>
                <a:spcPct val="80000"/>
              </a:lnSpc>
            </a:pPr>
            <a:r>
              <a:rPr lang="en-US" sz="1400" i="1" dirty="0" err="1">
                <a:ea typeface="ＭＳ Ｐゴシック" pitchFamily="-111" charset="-128"/>
                <a:cs typeface="ＭＳ Ｐゴシック" pitchFamily="-111" charset="-128"/>
              </a:rPr>
              <a:t>Guérison</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err="1">
                <a:ea typeface="ＭＳ Ｐゴシック" pitchFamily="-111" charset="-128"/>
                <a:cs typeface="ＭＳ Ｐゴシック" pitchFamily="-111" charset="-128"/>
              </a:rPr>
              <a:t>Recouvrez</a:t>
            </a:r>
            <a:r>
              <a:rPr lang="en-US" sz="1400" i="1" dirty="0">
                <a:ea typeface="ＭＳ Ｐゴシック" pitchFamily="-111" charset="-128"/>
                <a:cs typeface="ＭＳ Ｐゴシック" pitchFamily="-111" charset="-128"/>
              </a:rPr>
              <a:t>,</a:t>
            </a:r>
          </a:p>
          <a:p>
            <a:pPr eaLnBrk="1" hangingPunct="1">
              <a:lnSpc>
                <a:spcPct val="80000"/>
              </a:lnSpc>
            </a:pPr>
            <a:r>
              <a:rPr lang="en-US" sz="1400" i="1" dirty="0" err="1">
                <a:ea typeface="ＭＳ Ｐゴシック" pitchFamily="-111" charset="-128"/>
                <a:cs typeface="ＭＳ Ｐゴシック" pitchFamily="-111" charset="-128"/>
              </a:rPr>
              <a:t>Puis</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ouvrez</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err="1">
                <a:ea typeface="ＭＳ Ｐゴシック" pitchFamily="-111" charset="-128"/>
                <a:cs typeface="ＭＳ Ｐゴシック" pitchFamily="-111" charset="-128"/>
              </a:rPr>
              <a:t>Votre</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porte</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a:ea typeface="ＭＳ Ｐゴシック" pitchFamily="-111" charset="-128"/>
                <a:cs typeface="ＭＳ Ｐゴシック" pitchFamily="-111" charset="-128"/>
              </a:rPr>
              <a:t>Et </a:t>
            </a:r>
            <a:r>
              <a:rPr lang="en-US" sz="1400" i="1" dirty="0" err="1">
                <a:ea typeface="ＭＳ Ｐゴシック" pitchFamily="-111" charset="-128"/>
                <a:cs typeface="ＭＳ Ｐゴシック" pitchFamily="-111" charset="-128"/>
              </a:rPr>
              <a:t>qu’on</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sorte</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err="1">
                <a:ea typeface="ＭＳ Ｐゴシック" pitchFamily="-111" charset="-128"/>
                <a:cs typeface="ＭＳ Ｐゴシック" pitchFamily="-111" charset="-128"/>
              </a:rPr>
              <a:t>Vitement</a:t>
            </a:r>
            <a:r>
              <a:rPr lang="en-US" sz="1400" i="1" dirty="0">
                <a:ea typeface="ＭＳ Ｐゴシック" pitchFamily="-111" charset="-128"/>
                <a:cs typeface="ＭＳ Ｐゴシック" pitchFamily="-111" charset="-128"/>
              </a:rPr>
              <a:t>,</a:t>
            </a:r>
          </a:p>
          <a:p>
            <a:pPr eaLnBrk="1" hangingPunct="1">
              <a:lnSpc>
                <a:spcPct val="80000"/>
              </a:lnSpc>
            </a:pPr>
            <a:r>
              <a:rPr lang="en-US" sz="1400" i="1" dirty="0">
                <a:ea typeface="ＭＳ Ｐゴシック" pitchFamily="-111" charset="-128"/>
                <a:cs typeface="ＭＳ Ｐゴシック" pitchFamily="-111" charset="-128"/>
              </a:rPr>
              <a:t>Car </a:t>
            </a:r>
            <a:r>
              <a:rPr lang="en-US" sz="1400" i="1" dirty="0" err="1">
                <a:ea typeface="ＭＳ Ｐゴシック" pitchFamily="-111" charset="-128"/>
                <a:cs typeface="ＭＳ Ｐゴシック" pitchFamily="-111" charset="-128"/>
              </a:rPr>
              <a:t>Clément</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a:ea typeface="ＭＳ Ｐゴシック" pitchFamily="-111" charset="-128"/>
                <a:cs typeface="ＭＳ Ｐゴシック" pitchFamily="-111" charset="-128"/>
              </a:rPr>
              <a:t>Le </a:t>
            </a:r>
            <a:r>
              <a:rPr lang="en-US" sz="1400" i="1" dirty="0" err="1">
                <a:ea typeface="ＭＳ Ｐゴシック" pitchFamily="-111" charset="-128"/>
                <a:cs typeface="ＭＳ Ｐゴシック" pitchFamily="-111" charset="-128"/>
              </a:rPr>
              <a:t>vous</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mande</a:t>
            </a:r>
            <a:r>
              <a:rPr lang="en-US" sz="1400" i="1" dirty="0">
                <a:ea typeface="ＭＳ Ｐゴシック" pitchFamily="-111" charset="-128"/>
                <a:cs typeface="ＭＳ Ｐゴシック" pitchFamily="-111" charset="-128"/>
              </a:rPr>
              <a:t>.</a:t>
            </a:r>
          </a:p>
          <a:p>
            <a:pPr eaLnBrk="1" hangingPunct="1">
              <a:lnSpc>
                <a:spcPct val="80000"/>
              </a:lnSpc>
            </a:pPr>
            <a:r>
              <a:rPr lang="en-US" sz="1400" i="1" dirty="0" err="1">
                <a:ea typeface="ＭＳ Ｐゴシック" pitchFamily="-111" charset="-128"/>
                <a:cs typeface="ＭＳ Ｐゴシック" pitchFamily="-111" charset="-128"/>
              </a:rPr>
              <a:t>Va</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friane</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a:ea typeface="ＭＳ Ｐゴシック" pitchFamily="-111" charset="-128"/>
                <a:cs typeface="ＭＳ Ｐゴシック" pitchFamily="-111" charset="-128"/>
              </a:rPr>
              <a:t>De </a:t>
            </a:r>
            <a:r>
              <a:rPr lang="en-US" sz="1400" i="1" dirty="0" err="1">
                <a:ea typeface="ＭＳ Ｐゴシック" pitchFamily="-111" charset="-128"/>
                <a:cs typeface="ＭＳ Ｐゴシック" pitchFamily="-111" charset="-128"/>
              </a:rPr>
              <a:t>ta</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bouche</a:t>
            </a:r>
            <a:r>
              <a:rPr lang="en-US" sz="1400" i="1" dirty="0">
                <a:ea typeface="ＭＳ Ｐゴシック" pitchFamily="-111" charset="-128"/>
                <a:cs typeface="ＭＳ Ｐゴシック" pitchFamily="-111" charset="-128"/>
              </a:rPr>
              <a:t>,</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err="1">
                <a:ea typeface="ＭＳ Ｐゴシック" pitchFamily="-111" charset="-128"/>
                <a:cs typeface="ＭＳ Ｐゴシック" pitchFamily="-111" charset="-128"/>
              </a:rPr>
              <a:t>Qui</a:t>
            </a:r>
            <a:r>
              <a:rPr lang="de-DE" sz="1400" i="1" dirty="0">
                <a:ea typeface="ＭＳ Ｐゴシック" pitchFamily="-111" charset="-128"/>
                <a:cs typeface="ＭＳ Ｐゴシック" pitchFamily="-111" charset="-128"/>
              </a:rPr>
              <a:t> se </a:t>
            </a:r>
            <a:r>
              <a:rPr lang="de-DE" sz="1400" i="1" dirty="0" err="1">
                <a:ea typeface="ＭＳ Ｐゴシック" pitchFamily="-111" charset="-128"/>
                <a:cs typeface="ＭＳ Ｐゴシック" pitchFamily="-111" charset="-128"/>
              </a:rPr>
              <a:t>couche</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a:ea typeface="ＭＳ Ｐゴシック" pitchFamily="-111" charset="-128"/>
                <a:cs typeface="ＭＳ Ｐゴシック" pitchFamily="-111" charset="-128"/>
              </a:rPr>
              <a:t>En </a:t>
            </a:r>
            <a:r>
              <a:rPr lang="de-DE" sz="1400" i="1" dirty="0" err="1">
                <a:ea typeface="ＭＳ Ｐゴシック" pitchFamily="-111" charset="-128"/>
                <a:cs typeface="ＭＳ Ｐゴシック" pitchFamily="-111" charset="-128"/>
              </a:rPr>
              <a:t>danger</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a:ea typeface="ＭＳ Ｐゴシック" pitchFamily="-111" charset="-128"/>
                <a:cs typeface="ＭＳ Ｐゴシック" pitchFamily="-111" charset="-128"/>
              </a:rPr>
              <a:t>Pour </a:t>
            </a:r>
            <a:r>
              <a:rPr lang="de-DE" sz="1400" i="1" dirty="0" err="1">
                <a:ea typeface="ＭＳ Ｐゴシック" pitchFamily="-111" charset="-128"/>
                <a:cs typeface="ＭＳ Ｐゴシック" pitchFamily="-111" charset="-128"/>
              </a:rPr>
              <a:t>mange</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err="1">
                <a:ea typeface="ＭＳ Ｐゴシック" pitchFamily="-111" charset="-128"/>
                <a:cs typeface="ＭＳ Ｐゴシック" pitchFamily="-111" charset="-128"/>
              </a:rPr>
              <a:t>Confitures</a:t>
            </a:r>
            <a:r>
              <a:rPr lang="en-US" sz="1400" i="1" dirty="0">
                <a:ea typeface="ＭＳ Ｐゴシック" pitchFamily="-111" charset="-128"/>
                <a:cs typeface="ＭＳ Ｐゴシック" pitchFamily="-111" charset="-128"/>
              </a:rPr>
              <a:t>;</a:t>
            </a:r>
          </a:p>
          <a:p>
            <a:pPr eaLnBrk="1" hangingPunct="1">
              <a:lnSpc>
                <a:spcPct val="80000"/>
              </a:lnSpc>
            </a:pPr>
            <a:r>
              <a:rPr lang="en-US" sz="1400" i="1" dirty="0">
                <a:ea typeface="ＭＳ Ｐゴシック" pitchFamily="-111" charset="-128"/>
                <a:cs typeface="ＭＳ Ｐゴシック" pitchFamily="-111" charset="-128"/>
              </a:rPr>
              <a:t>Si </a:t>
            </a:r>
            <a:r>
              <a:rPr lang="en-US" sz="1400" i="1" dirty="0" err="1">
                <a:ea typeface="ＭＳ Ｐゴシック" pitchFamily="-111" charset="-128"/>
                <a:cs typeface="ＭＳ Ｐゴシック" pitchFamily="-111" charset="-128"/>
              </a:rPr>
              <a:t>tu</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dures</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err="1">
                <a:ea typeface="ＭＳ Ｐゴシック" pitchFamily="-111" charset="-128"/>
                <a:cs typeface="ＭＳ Ｐゴシック" pitchFamily="-111" charset="-128"/>
              </a:rPr>
              <a:t>Trop</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malade</a:t>
            </a:r>
            <a:r>
              <a:rPr lang="en-US" sz="1400" i="1" dirty="0">
                <a:ea typeface="ＭＳ Ｐゴシック" pitchFamily="-111" charset="-128"/>
                <a:cs typeface="ＭＳ Ｐゴシック" pitchFamily="-111" charset="-128"/>
              </a:rPr>
              <a:t>,</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a:ea typeface="ＭＳ Ｐゴシック" pitchFamily="-111" charset="-128"/>
                <a:cs typeface="ＭＳ Ｐゴシック" pitchFamily="-111" charset="-128"/>
              </a:rPr>
              <a:t>Couleur fade</a:t>
            </a:r>
          </a:p>
          <a:p>
            <a:pPr eaLnBrk="1" hangingPunct="1">
              <a:lnSpc>
                <a:spcPct val="80000"/>
              </a:lnSpc>
            </a:pPr>
            <a:r>
              <a:rPr lang="de-DE" sz="1400" i="1" dirty="0">
                <a:ea typeface="ＭＳ Ｐゴシック" pitchFamily="-111" charset="-128"/>
                <a:cs typeface="ＭＳ Ｐゴシック" pitchFamily="-111" charset="-128"/>
              </a:rPr>
              <a:t>Tu </a:t>
            </a:r>
            <a:r>
              <a:rPr lang="de-DE" sz="1400" i="1" dirty="0" err="1">
                <a:ea typeface="ＭＳ Ｐゴシック" pitchFamily="-111" charset="-128"/>
                <a:cs typeface="ＭＳ Ｐゴシック" pitchFamily="-111" charset="-128"/>
              </a:rPr>
              <a:t>Prendras</a:t>
            </a:r>
            <a:r>
              <a:rPr lang="de-DE" sz="1400" i="1" dirty="0">
                <a:ea typeface="ＭＳ Ｐゴシック" pitchFamily="-111" charset="-128"/>
                <a:cs typeface="ＭＳ Ｐゴシック" pitchFamily="-111" charset="-128"/>
              </a:rPr>
              <a:t>,</a:t>
            </a:r>
          </a:p>
          <a:p>
            <a:pPr eaLnBrk="1" hangingPunct="1">
              <a:lnSpc>
                <a:spcPct val="80000"/>
              </a:lnSpc>
            </a:pPr>
            <a:r>
              <a:rPr lang="de-DE" sz="1400" i="1" dirty="0">
                <a:ea typeface="ＭＳ Ｐゴシック" pitchFamily="-111" charset="-128"/>
                <a:cs typeface="ＭＳ Ｐゴシック" pitchFamily="-111" charset="-128"/>
              </a:rPr>
              <a:t>Et </a:t>
            </a:r>
            <a:r>
              <a:rPr lang="de-DE" sz="1400" i="1" dirty="0" err="1">
                <a:ea typeface="ＭＳ Ｐゴシック" pitchFamily="-111" charset="-128"/>
                <a:cs typeface="ＭＳ Ｐゴシック" pitchFamily="-111" charset="-128"/>
              </a:rPr>
              <a:t>perdras</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err="1">
                <a:ea typeface="ＭＳ Ｐゴシック" pitchFamily="-111" charset="-128"/>
                <a:cs typeface="ＭＳ Ｐゴシック" pitchFamily="-111" charset="-128"/>
              </a:rPr>
              <a:t>L’embonpoint</a:t>
            </a:r>
            <a:r>
              <a:rPr lang="de-DE" sz="1400" i="1" dirty="0">
                <a:ea typeface="ＭＳ Ｐゴシック" pitchFamily="-111" charset="-128"/>
                <a:cs typeface="ＭＳ Ｐゴシック" pitchFamily="-111" charset="-128"/>
              </a:rPr>
              <a:t>.</a:t>
            </a:r>
          </a:p>
          <a:p>
            <a:pPr eaLnBrk="1" hangingPunct="1">
              <a:lnSpc>
                <a:spcPct val="80000"/>
              </a:lnSpc>
            </a:pPr>
            <a:r>
              <a:rPr lang="de-DE" sz="1400" i="1" dirty="0" err="1">
                <a:ea typeface="ＭＳ Ｐゴシック" pitchFamily="-111" charset="-128"/>
                <a:cs typeface="ＭＳ Ｐゴシック" pitchFamily="-111" charset="-128"/>
              </a:rPr>
              <a:t>Dieu</a:t>
            </a:r>
            <a:r>
              <a:rPr lang="de-DE" sz="1400" i="1" dirty="0">
                <a:ea typeface="ＭＳ Ｐゴシック" pitchFamily="-111" charset="-128"/>
                <a:cs typeface="ＭＳ Ｐゴシック" pitchFamily="-111" charset="-128"/>
              </a:rPr>
              <a:t> </a:t>
            </a:r>
            <a:r>
              <a:rPr lang="de-DE" sz="1400" i="1" dirty="0" err="1">
                <a:ea typeface="ＭＳ Ｐゴシック" pitchFamily="-111" charset="-128"/>
                <a:cs typeface="ＭＳ Ｐゴシック" pitchFamily="-111" charset="-128"/>
              </a:rPr>
              <a:t>te</a:t>
            </a:r>
            <a:r>
              <a:rPr lang="de-DE" sz="1400" i="1" dirty="0">
                <a:ea typeface="ＭＳ Ｐゴシック" pitchFamily="-111" charset="-128"/>
                <a:cs typeface="ＭＳ Ｐゴシック" pitchFamily="-111" charset="-128"/>
              </a:rPr>
              <a:t> </a:t>
            </a:r>
            <a:r>
              <a:rPr lang="de-DE" sz="1400" i="1" dirty="0" err="1">
                <a:ea typeface="ＭＳ Ｐゴシック" pitchFamily="-111" charset="-128"/>
                <a:cs typeface="ＭＳ Ｐゴシック" pitchFamily="-111" charset="-128"/>
              </a:rPr>
              <a:t>doint</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err="1">
                <a:ea typeface="ＭＳ Ｐゴシック" pitchFamily="-111" charset="-128"/>
                <a:cs typeface="ＭＳ Ｐゴシック" pitchFamily="-111" charset="-128"/>
              </a:rPr>
              <a:t>Santé</a:t>
            </a:r>
            <a:r>
              <a:rPr lang="de-DE" sz="1400" i="1" dirty="0">
                <a:ea typeface="ＭＳ Ｐゴシック" pitchFamily="-111" charset="-128"/>
                <a:cs typeface="ＭＳ Ｐゴシック" pitchFamily="-111" charset="-128"/>
              </a:rPr>
              <a:t> bonne,</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a:ea typeface="ＭＳ Ｐゴシック" pitchFamily="-111" charset="-128"/>
                <a:cs typeface="ＭＳ Ｐゴシック" pitchFamily="-111" charset="-128"/>
              </a:rPr>
              <a:t>Ma </a:t>
            </a:r>
            <a:r>
              <a:rPr lang="en-US" sz="1400" i="1" dirty="0" err="1">
                <a:ea typeface="ＭＳ Ｐゴシック" pitchFamily="-111" charset="-128"/>
                <a:cs typeface="ＭＳ Ｐゴシック" pitchFamily="-111" charset="-128"/>
              </a:rPr>
              <a:t>mignonne</a:t>
            </a:r>
            <a:r>
              <a:rPr lang="en-US" sz="1400" i="1" dirty="0">
                <a:ea typeface="ＭＳ Ｐゴシック" pitchFamily="-111" charset="-128"/>
                <a:cs typeface="ＭＳ Ｐゴシック" pitchFamily="-111" charset="-128"/>
              </a:rPr>
              <a: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a:xfrm>
            <a:off x="457200" y="457200"/>
            <a:ext cx="2819400" cy="4572000"/>
          </a:xfrm>
        </p:spPr>
        <p:txBody>
          <a:bodyPr/>
          <a:lstStyle/>
          <a:p>
            <a:pPr eaLnBrk="1" hangingPunct="1"/>
            <a:r>
              <a:rPr lang="en-US">
                <a:ea typeface="ＭＳ Ｐゴシック" pitchFamily="-111" charset="-128"/>
                <a:cs typeface="ＭＳ Ｐゴシック" pitchFamily="-111" charset="-128"/>
              </a:rPr>
              <a:t>Crappy-</a:t>
            </a:r>
            <a:br>
              <a:rPr lang="en-US">
                <a:ea typeface="ＭＳ Ｐゴシック" pitchFamily="-111" charset="-128"/>
                <a:cs typeface="ＭＳ Ｐゴシック" pitchFamily="-111" charset="-128"/>
              </a:rPr>
            </a:br>
            <a:r>
              <a:rPr lang="en-US">
                <a:ea typeface="ＭＳ Ｐゴシック" pitchFamily="-111" charset="-128"/>
                <a:cs typeface="ＭＳ Ｐゴシック" pitchFamily="-111" charset="-128"/>
              </a:rPr>
              <a:t>literal</a:t>
            </a:r>
            <a:br>
              <a:rPr lang="en-US">
                <a:ea typeface="ＭＳ Ｐゴシック" pitchFamily="-111" charset="-128"/>
                <a:cs typeface="ＭＳ Ｐゴシック" pitchFamily="-111" charset="-128"/>
              </a:rPr>
            </a:br>
            <a:r>
              <a:rPr lang="en-US">
                <a:ea typeface="ＭＳ Ｐゴシック" pitchFamily="-111" charset="-128"/>
                <a:cs typeface="ＭＳ Ｐゴシック" pitchFamily="-111" charset="-128"/>
              </a:rPr>
              <a:t>translation</a:t>
            </a:r>
          </a:p>
        </p:txBody>
      </p:sp>
      <p:sp>
        <p:nvSpPr>
          <p:cNvPr id="40965" name="Rectangle 3"/>
          <p:cNvSpPr>
            <a:spLocks noGrp="1" noChangeArrowheads="1"/>
          </p:cNvSpPr>
          <p:nvPr>
            <p:ph idx="1"/>
          </p:nvPr>
        </p:nvSpPr>
        <p:spPr>
          <a:xfrm>
            <a:off x="3276600" y="457200"/>
            <a:ext cx="5638800" cy="5943600"/>
          </a:xfrm>
        </p:spPr>
        <p:txBody>
          <a:bodyPr/>
          <a:lstStyle/>
          <a:p>
            <a:pPr eaLnBrk="1" hangingPunct="1">
              <a:lnSpc>
                <a:spcPct val="80000"/>
              </a:lnSpc>
            </a:pPr>
            <a:r>
              <a:rPr lang="en-US" sz="1400" i="1" dirty="0">
                <a:ea typeface="ＭＳ Ｐゴシック" pitchFamily="-111" charset="-128"/>
                <a:cs typeface="ＭＳ Ｐゴシック" pitchFamily="-111" charset="-128"/>
              </a:rPr>
              <a:t>My sweet/cute [one] (feminine)</a:t>
            </a:r>
          </a:p>
          <a:p>
            <a:pPr eaLnBrk="1" hangingPunct="1">
              <a:lnSpc>
                <a:spcPct val="80000"/>
              </a:lnSpc>
            </a:pPr>
            <a:r>
              <a:rPr lang="en-US" sz="1400" i="1" dirty="0">
                <a:ea typeface="ＭＳ Ｐゴシック" pitchFamily="-111" charset="-128"/>
                <a:cs typeface="ＭＳ Ｐゴシック" pitchFamily="-111" charset="-128"/>
              </a:rPr>
              <a:t>I [to] you (respectful) give/bid/convey</a:t>
            </a:r>
          </a:p>
          <a:p>
            <a:pPr eaLnBrk="1" hangingPunct="1">
              <a:lnSpc>
                <a:spcPct val="80000"/>
              </a:lnSpc>
            </a:pPr>
            <a:r>
              <a:rPr lang="en-US" sz="1400" i="1" dirty="0">
                <a:ea typeface="ＭＳ Ｐゴシック" pitchFamily="-111" charset="-128"/>
                <a:cs typeface="ＭＳ Ｐゴシック" pitchFamily="-111" charset="-128"/>
              </a:rPr>
              <a:t>The good day (i.e., a hello, i.e., greetings).</a:t>
            </a:r>
          </a:p>
          <a:p>
            <a:pPr eaLnBrk="1" hangingPunct="1">
              <a:lnSpc>
                <a:spcPct val="80000"/>
              </a:lnSpc>
            </a:pPr>
            <a:r>
              <a:rPr lang="en-US" sz="1400" i="1" dirty="0">
                <a:ea typeface="ＭＳ Ｐゴシック" pitchFamily="-111" charset="-128"/>
                <a:cs typeface="ＭＳ Ｐゴシック" pitchFamily="-111" charset="-128"/>
              </a:rPr>
              <a:t>The stay/sojourn/visit (i.e., quarantine)</a:t>
            </a:r>
          </a:p>
          <a:p>
            <a:pPr eaLnBrk="1" hangingPunct="1">
              <a:lnSpc>
                <a:spcPct val="80000"/>
              </a:lnSpc>
            </a:pPr>
            <a:r>
              <a:rPr lang="en-US" sz="1400" i="1" dirty="0">
                <a:ea typeface="ＭＳ Ｐゴシック" pitchFamily="-111" charset="-128"/>
                <a:cs typeface="ＭＳ Ｐゴシック" pitchFamily="-111" charset="-128"/>
              </a:rPr>
              <a:t>[It] is prison.</a:t>
            </a:r>
          </a:p>
          <a:p>
            <a:pPr eaLnBrk="1" hangingPunct="1">
              <a:lnSpc>
                <a:spcPct val="80000"/>
              </a:lnSpc>
            </a:pPr>
            <a:r>
              <a:rPr lang="en-US" sz="1400" i="1" dirty="0">
                <a:ea typeface="ＭＳ Ｐゴシック" pitchFamily="-111" charset="-128"/>
                <a:cs typeface="ＭＳ Ｐゴシック" pitchFamily="-111" charset="-128"/>
              </a:rPr>
              <a:t>Cure/recovery/healing (i.e., [good] health)</a:t>
            </a:r>
          </a:p>
          <a:p>
            <a:pPr eaLnBrk="1" hangingPunct="1">
              <a:lnSpc>
                <a:spcPct val="80000"/>
              </a:lnSpc>
            </a:pPr>
            <a:r>
              <a:rPr lang="en-US" sz="1400" i="1" dirty="0">
                <a:ea typeface="ＭＳ Ｐゴシック" pitchFamily="-111" charset="-128"/>
                <a:cs typeface="ＭＳ Ｐゴシック" pitchFamily="-111" charset="-128"/>
              </a:rPr>
              <a:t>Recover (respectful imperative),</a:t>
            </a:r>
          </a:p>
          <a:p>
            <a:pPr eaLnBrk="1" hangingPunct="1">
              <a:lnSpc>
                <a:spcPct val="80000"/>
              </a:lnSpc>
            </a:pPr>
            <a:r>
              <a:rPr lang="en-US" sz="1400" i="1" dirty="0">
                <a:ea typeface="ＭＳ Ｐゴシック" pitchFamily="-111" charset="-128"/>
                <a:cs typeface="ＭＳ Ｐゴシック" pitchFamily="-111" charset="-128"/>
              </a:rPr>
              <a:t>[And] then open (respectful imperative)</a:t>
            </a:r>
          </a:p>
          <a:p>
            <a:pPr eaLnBrk="1" hangingPunct="1">
              <a:lnSpc>
                <a:spcPct val="80000"/>
              </a:lnSpc>
            </a:pPr>
            <a:r>
              <a:rPr lang="en-US" sz="1400" i="1" dirty="0">
                <a:ea typeface="ＭＳ Ｐゴシック" pitchFamily="-111" charset="-128"/>
                <a:cs typeface="ＭＳ Ｐゴシック" pitchFamily="-111" charset="-128"/>
              </a:rPr>
              <a:t>Your (respectful) door,</a:t>
            </a:r>
          </a:p>
          <a:p>
            <a:pPr eaLnBrk="1" hangingPunct="1">
              <a:lnSpc>
                <a:spcPct val="80000"/>
              </a:lnSpc>
            </a:pPr>
            <a:r>
              <a:rPr lang="en-US" sz="1400" i="1" dirty="0">
                <a:ea typeface="ＭＳ Ｐゴシック" pitchFamily="-111" charset="-128"/>
                <a:cs typeface="ＭＳ Ｐゴシック" pitchFamily="-111" charset="-128"/>
              </a:rPr>
              <a:t>And [that one (i.e., you (respectful)) should} go out</a:t>
            </a:r>
          </a:p>
          <a:p>
            <a:pPr eaLnBrk="1" hangingPunct="1">
              <a:lnSpc>
                <a:spcPct val="80000"/>
              </a:lnSpc>
            </a:pPr>
            <a:r>
              <a:rPr lang="en-US" sz="1400" i="1" dirty="0" err="1">
                <a:ea typeface="ＭＳ Ｐゴシック" pitchFamily="-111" charset="-128"/>
                <a:cs typeface="ＭＳ Ｐゴシック" pitchFamily="-111" charset="-128"/>
              </a:rPr>
              <a:t>Fast[ly]/quick[ly]/rapid[ly</a:t>
            </a:r>
            <a:r>
              <a:rPr lang="en-US" sz="1400" i="1" dirty="0">
                <a:ea typeface="ＭＳ Ｐゴシック" pitchFamily="-111" charset="-128"/>
                <a:cs typeface="ＭＳ Ｐゴシック" pitchFamily="-111" charset="-128"/>
              </a:rPr>
              <a:t>],</a:t>
            </a:r>
          </a:p>
          <a:p>
            <a:pPr eaLnBrk="1" hangingPunct="1">
              <a:lnSpc>
                <a:spcPct val="80000"/>
              </a:lnSpc>
            </a:pPr>
            <a:r>
              <a:rPr lang="en-US" sz="1400" i="1" dirty="0">
                <a:ea typeface="ＭＳ Ｐゴシック" pitchFamily="-111" charset="-128"/>
                <a:cs typeface="ＭＳ Ｐゴシック" pitchFamily="-111" charset="-128"/>
              </a:rPr>
              <a:t>For/because Clement</a:t>
            </a:r>
          </a:p>
          <a:p>
            <a:pPr eaLnBrk="1" hangingPunct="1">
              <a:lnSpc>
                <a:spcPct val="80000"/>
              </a:lnSpc>
            </a:pPr>
            <a:r>
              <a:rPr lang="en-US" sz="1400" i="1" dirty="0">
                <a:ea typeface="ＭＳ Ｐゴシック" pitchFamily="-111" charset="-128"/>
                <a:cs typeface="ＭＳ Ｐゴシック" pitchFamily="-111" charset="-128"/>
              </a:rPr>
              <a:t>It (i.e., thusly) [to] </a:t>
            </a:r>
            <a:r>
              <a:rPr lang="en-US" sz="1400" i="1" dirty="0" err="1">
                <a:ea typeface="ＭＳ Ｐゴシック" pitchFamily="-111" charset="-128"/>
                <a:cs typeface="ＭＳ Ｐゴシック" pitchFamily="-111" charset="-128"/>
              </a:rPr>
              <a:t>you(respectful</a:t>
            </a:r>
            <a:r>
              <a:rPr lang="en-US" sz="1400" i="1" dirty="0">
                <a:ea typeface="ＭＳ Ｐゴシック" pitchFamily="-111" charset="-128"/>
                <a:cs typeface="ＭＳ Ｐゴシック" pitchFamily="-111" charset="-128"/>
              </a:rPr>
              <a:t>) commands/orders.</a:t>
            </a:r>
          </a:p>
          <a:p>
            <a:pPr eaLnBrk="1" hangingPunct="1">
              <a:lnSpc>
                <a:spcPct val="80000"/>
              </a:lnSpc>
            </a:pPr>
            <a:r>
              <a:rPr lang="en-US" sz="1400" i="1" dirty="0">
                <a:ea typeface="ＭＳ Ｐゴシック" pitchFamily="-111" charset="-128"/>
                <a:cs typeface="ＭＳ Ｐゴシック" pitchFamily="-111" charset="-128"/>
              </a:rPr>
              <a:t>Go (familiar imperative), fond-one/enjoyer/partaker</a:t>
            </a:r>
          </a:p>
          <a:p>
            <a:pPr eaLnBrk="1" hangingPunct="1">
              <a:lnSpc>
                <a:spcPct val="80000"/>
              </a:lnSpc>
            </a:pPr>
            <a:r>
              <a:rPr lang="en-US" sz="1400" i="1" dirty="0">
                <a:ea typeface="ＭＳ Ｐゴシック" pitchFamily="-111" charset="-128"/>
                <a:cs typeface="ＭＳ Ｐゴシック" pitchFamily="-111" charset="-128"/>
              </a:rPr>
              <a:t>Of your (familiar) mouth, </a:t>
            </a:r>
          </a:p>
          <a:p>
            <a:pPr eaLnBrk="1" hangingPunct="1">
              <a:lnSpc>
                <a:spcPct val="80000"/>
              </a:lnSpc>
            </a:pPr>
            <a:r>
              <a:rPr lang="en-US" sz="1400" i="1" dirty="0">
                <a:ea typeface="ＭＳ Ｐゴシック" pitchFamily="-111" charset="-128"/>
                <a:cs typeface="ＭＳ Ｐゴシック" pitchFamily="-111" charset="-128"/>
              </a:rPr>
              <a:t>Who/which herself/himself/itself beds (i.e., lies down)</a:t>
            </a:r>
          </a:p>
          <a:p>
            <a:pPr eaLnBrk="1" hangingPunct="1">
              <a:lnSpc>
                <a:spcPct val="80000"/>
              </a:lnSpc>
            </a:pPr>
            <a:r>
              <a:rPr lang="en-US" sz="1400" i="1" dirty="0">
                <a:ea typeface="ＭＳ Ｐゴシック" pitchFamily="-111" charset="-128"/>
                <a:cs typeface="ＭＳ Ｐゴシック" pitchFamily="-111" charset="-128"/>
              </a:rPr>
              <a:t>In danger;</a:t>
            </a:r>
          </a:p>
          <a:p>
            <a:pPr eaLnBrk="1" hangingPunct="1">
              <a:lnSpc>
                <a:spcPct val="80000"/>
              </a:lnSpc>
            </a:pPr>
            <a:r>
              <a:rPr lang="en-US" sz="1400" i="1" dirty="0">
                <a:ea typeface="ＭＳ Ｐゴシック" pitchFamily="-111" charset="-128"/>
                <a:cs typeface="ＭＳ Ｐゴシック" pitchFamily="-111" charset="-128"/>
              </a:rPr>
              <a:t>For/in-order-to eat</a:t>
            </a:r>
          </a:p>
          <a:p>
            <a:pPr eaLnBrk="1" hangingPunct="1">
              <a:lnSpc>
                <a:spcPct val="80000"/>
              </a:lnSpc>
            </a:pPr>
            <a:r>
              <a:rPr lang="en-US" sz="1400" i="1" dirty="0">
                <a:ea typeface="ＭＳ Ｐゴシック" pitchFamily="-111" charset="-128"/>
                <a:cs typeface="ＭＳ Ｐゴシック" pitchFamily="-111" charset="-128"/>
              </a:rPr>
              <a:t>Jams/jellies/confectionery.</a:t>
            </a:r>
          </a:p>
          <a:p>
            <a:pPr eaLnBrk="1" hangingPunct="1">
              <a:lnSpc>
                <a:spcPct val="80000"/>
              </a:lnSpc>
            </a:pPr>
            <a:r>
              <a:rPr lang="en-US" sz="1400" i="1" dirty="0">
                <a:ea typeface="ＭＳ Ｐゴシック" pitchFamily="-111" charset="-128"/>
                <a:cs typeface="ＭＳ Ｐゴシック" pitchFamily="-111" charset="-128"/>
              </a:rPr>
              <a:t>If you (familiar) last (i.e., stay/remain)</a:t>
            </a:r>
          </a:p>
          <a:p>
            <a:pPr eaLnBrk="1" hangingPunct="1">
              <a:lnSpc>
                <a:spcPct val="80000"/>
              </a:lnSpc>
            </a:pPr>
            <a:r>
              <a:rPr lang="en-US" sz="1400" i="1" dirty="0">
                <a:ea typeface="ＭＳ Ｐゴシック" pitchFamily="-111" charset="-128"/>
                <a:cs typeface="ＭＳ Ｐゴシック" pitchFamily="-111" charset="-128"/>
              </a:rPr>
              <a:t>Too sick/ill,</a:t>
            </a:r>
          </a:p>
          <a:p>
            <a:pPr eaLnBrk="1" hangingPunct="1">
              <a:lnSpc>
                <a:spcPct val="80000"/>
              </a:lnSpc>
            </a:pPr>
            <a:r>
              <a:rPr lang="en-US" sz="1400" i="1" dirty="0">
                <a:ea typeface="ＭＳ Ｐゴシック" pitchFamily="-111" charset="-128"/>
                <a:cs typeface="ＭＳ Ｐゴシック" pitchFamily="-111" charset="-128"/>
              </a:rPr>
              <a:t>[A] color pale/faded/dull</a:t>
            </a:r>
          </a:p>
          <a:p>
            <a:pPr eaLnBrk="1" hangingPunct="1">
              <a:lnSpc>
                <a:spcPct val="80000"/>
              </a:lnSpc>
            </a:pPr>
            <a:r>
              <a:rPr lang="en-US" sz="1400" i="1" dirty="0">
                <a:ea typeface="ＭＳ Ｐゴシック" pitchFamily="-111" charset="-128"/>
                <a:cs typeface="ＭＳ Ｐゴシック" pitchFamily="-111" charset="-128"/>
              </a:rPr>
              <a:t>You )familiar) will take [on],</a:t>
            </a:r>
          </a:p>
          <a:p>
            <a:pPr eaLnBrk="1" hangingPunct="1">
              <a:lnSpc>
                <a:spcPct val="80000"/>
              </a:lnSpc>
            </a:pPr>
            <a:r>
              <a:rPr lang="en-US" sz="1400" i="1" dirty="0">
                <a:ea typeface="ＭＳ Ｐゴシック" pitchFamily="-111" charset="-128"/>
                <a:cs typeface="ＭＳ Ｐゴシック" pitchFamily="-111" charset="-128"/>
              </a:rPr>
              <a:t>And [you (familiar)] will waste/lose</a:t>
            </a:r>
          </a:p>
          <a:p>
            <a:pPr eaLnBrk="1" hangingPunct="1">
              <a:lnSpc>
                <a:spcPct val="80000"/>
              </a:lnSpc>
            </a:pPr>
            <a:r>
              <a:rPr lang="en-US" sz="1400" i="1" dirty="0">
                <a:ea typeface="ＭＳ Ｐゴシック" pitchFamily="-111" charset="-128"/>
                <a:cs typeface="ＭＳ Ｐゴシック" pitchFamily="-111" charset="-128"/>
              </a:rPr>
              <a:t>The plumpness/stoutness/portliness (i.e., well-fed look).</a:t>
            </a:r>
          </a:p>
          <a:p>
            <a:pPr eaLnBrk="1" hangingPunct="1">
              <a:lnSpc>
                <a:spcPct val="80000"/>
              </a:lnSpc>
            </a:pPr>
            <a:r>
              <a:rPr lang="en-US" sz="1400" i="1" dirty="0">
                <a:ea typeface="ＭＳ Ｐゴシック" pitchFamily="-111" charset="-128"/>
                <a:cs typeface="ＭＳ Ｐゴシック" pitchFamily="-111" charset="-128"/>
              </a:rPr>
              <a:t>[may] God [to] you (familiar) give/grant </a:t>
            </a:r>
          </a:p>
          <a:p>
            <a:pPr eaLnBrk="1" hangingPunct="1">
              <a:lnSpc>
                <a:spcPct val="80000"/>
              </a:lnSpc>
            </a:pPr>
            <a:r>
              <a:rPr lang="en-US" sz="1400" i="1" dirty="0">
                <a:ea typeface="ＭＳ Ｐゴシック" pitchFamily="-111" charset="-128"/>
                <a:cs typeface="ＭＳ Ｐゴシック" pitchFamily="-111" charset="-128"/>
              </a:rPr>
              <a:t>Health good,</a:t>
            </a:r>
          </a:p>
          <a:p>
            <a:pPr eaLnBrk="1" hangingPunct="1">
              <a:lnSpc>
                <a:spcPct val="80000"/>
              </a:lnSpc>
            </a:pPr>
            <a:r>
              <a:rPr lang="en-US" sz="1400" i="1" dirty="0">
                <a:ea typeface="ＭＳ Ｐゴシック" pitchFamily="-111" charset="-128"/>
                <a:cs typeface="ＭＳ Ｐゴシック" pitchFamily="-111" charset="-128"/>
              </a:rPr>
              <a:t>My sweet/cute [one] (feminine).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3276600" y="457200"/>
            <a:ext cx="5130800" cy="2759994"/>
          </a:xfrm>
        </p:spPr>
        <p:txBody>
          <a:bodyPr/>
          <a:lstStyle/>
          <a:p>
            <a:pPr eaLnBrk="1" hangingPunct="1"/>
            <a:r>
              <a:rPr lang="en-US" dirty="0">
                <a:ea typeface="ＭＳ Ｐゴシック" pitchFamily="-111" charset="-128"/>
                <a:cs typeface="ＭＳ Ｐゴシック" pitchFamily="-111" charset="-128"/>
              </a:rPr>
              <a:t>Decent</a:t>
            </a:r>
            <a:br>
              <a:rPr lang="en-US" dirty="0">
                <a:ea typeface="ＭＳ Ｐゴシック" pitchFamily="-111" charset="-128"/>
                <a:cs typeface="ＭＳ Ｐゴシック" pitchFamily="-111" charset="-128"/>
              </a:rPr>
            </a:br>
            <a:r>
              <a:rPr lang="en-US" dirty="0">
                <a:ea typeface="ＭＳ Ｐゴシック" pitchFamily="-111" charset="-128"/>
                <a:cs typeface="ＭＳ Ｐゴシック" pitchFamily="-111" charset="-128"/>
              </a:rPr>
              <a:t>Trans,</a:t>
            </a:r>
            <a:br>
              <a:rPr lang="en-US" dirty="0">
                <a:ea typeface="ＭＳ Ｐゴシック" pitchFamily="-111" charset="-128"/>
                <a:cs typeface="ＭＳ Ｐゴシック" pitchFamily="-111" charset="-128"/>
              </a:rPr>
            </a:br>
            <a:r>
              <a:rPr lang="en-US" dirty="0" err="1">
                <a:ea typeface="ＭＳ Ｐゴシック" pitchFamily="-111" charset="-128"/>
                <a:cs typeface="ＭＳ Ｐゴシック" pitchFamily="-111" charset="-128"/>
              </a:rPr>
              <a:t>S.Jamar</a:t>
            </a:r>
            <a:endParaRPr lang="en-US" dirty="0">
              <a:ea typeface="ＭＳ Ｐゴシック" pitchFamily="-111" charset="-128"/>
              <a:cs typeface="ＭＳ Ｐゴシック" pitchFamily="-111" charset="-128"/>
            </a:endParaRPr>
          </a:p>
        </p:txBody>
      </p:sp>
      <p:sp>
        <p:nvSpPr>
          <p:cNvPr id="41989" name="Rectangle 3"/>
          <p:cNvSpPr>
            <a:spLocks noGrp="1" noChangeArrowheads="1"/>
          </p:cNvSpPr>
          <p:nvPr>
            <p:ph type="body" idx="4294967295"/>
          </p:nvPr>
        </p:nvSpPr>
        <p:spPr>
          <a:xfrm>
            <a:off x="0" y="0"/>
            <a:ext cx="3200400" cy="6858000"/>
          </a:xfrm>
          <a:prstGeom prst="rect">
            <a:avLst/>
          </a:prstGeom>
        </p:spPr>
        <p:txBody>
          <a:bodyPr/>
          <a:lstStyle/>
          <a:p>
            <a:pPr eaLnBrk="1" hangingPunct="1">
              <a:lnSpc>
                <a:spcPct val="80000"/>
              </a:lnSpc>
            </a:pPr>
            <a:r>
              <a:rPr lang="en-US" sz="1600" i="1" dirty="0">
                <a:ea typeface="ＭＳ Ｐゴシック" pitchFamily="-111" charset="-128"/>
                <a:cs typeface="ＭＳ Ｐゴシック" pitchFamily="-111" charset="-128"/>
              </a:rPr>
              <a:t>My sweet dish,</a:t>
            </a:r>
          </a:p>
          <a:p>
            <a:pPr eaLnBrk="1" hangingPunct="1">
              <a:lnSpc>
                <a:spcPct val="80000"/>
              </a:lnSpc>
            </a:pPr>
            <a:r>
              <a:rPr lang="en-US" sz="1600" i="1" dirty="0">
                <a:ea typeface="ＭＳ Ｐゴシック" pitchFamily="-111" charset="-128"/>
                <a:cs typeface="ＭＳ Ｐゴシック" pitchFamily="-111" charset="-128"/>
              </a:rPr>
              <a:t>You I wish</a:t>
            </a:r>
          </a:p>
          <a:p>
            <a:pPr eaLnBrk="1" hangingPunct="1">
              <a:lnSpc>
                <a:spcPct val="80000"/>
              </a:lnSpc>
            </a:pPr>
            <a:r>
              <a:rPr lang="en-US" sz="1600" i="1" dirty="0">
                <a:ea typeface="ＭＳ Ｐゴシック" pitchFamily="-111" charset="-128"/>
                <a:cs typeface="ＭＳ Ｐゴシック" pitchFamily="-111" charset="-128"/>
              </a:rPr>
              <a:t>A good day.</a:t>
            </a:r>
          </a:p>
          <a:p>
            <a:pPr eaLnBrk="1" hangingPunct="1">
              <a:lnSpc>
                <a:spcPct val="80000"/>
              </a:lnSpc>
            </a:pPr>
            <a:r>
              <a:rPr lang="en-US" sz="1600" i="1" dirty="0">
                <a:ea typeface="ＭＳ Ｐゴシック" pitchFamily="-111" charset="-128"/>
                <a:cs typeface="ＭＳ Ｐゴシック" pitchFamily="-111" charset="-128"/>
              </a:rPr>
              <a:t>Where you stay,</a:t>
            </a:r>
          </a:p>
          <a:p>
            <a:pPr eaLnBrk="1" hangingPunct="1">
              <a:lnSpc>
                <a:spcPct val="80000"/>
              </a:lnSpc>
            </a:pPr>
            <a:r>
              <a:rPr lang="en-US" sz="1600" i="1" dirty="0">
                <a:ea typeface="ＭＳ Ｐゴシック" pitchFamily="-111" charset="-128"/>
                <a:cs typeface="ＭＳ Ｐゴシック" pitchFamily="-111" charset="-128"/>
              </a:rPr>
              <a:t>Is a jail.</a:t>
            </a:r>
          </a:p>
          <a:p>
            <a:pPr eaLnBrk="1" hangingPunct="1">
              <a:lnSpc>
                <a:spcPct val="80000"/>
              </a:lnSpc>
            </a:pPr>
            <a:r>
              <a:rPr lang="en-US" sz="1600" i="1" dirty="0">
                <a:ea typeface="ＭＳ Ｐゴシック" pitchFamily="-111" charset="-128"/>
                <a:cs typeface="ＭＳ Ｐゴシック" pitchFamily="-111" charset="-128"/>
              </a:rPr>
              <a:t>Though so pale,</a:t>
            </a:r>
          </a:p>
          <a:p>
            <a:pPr eaLnBrk="1" hangingPunct="1">
              <a:lnSpc>
                <a:spcPct val="80000"/>
              </a:lnSpc>
            </a:pPr>
            <a:r>
              <a:rPr lang="en-US" sz="1600" i="1" dirty="0">
                <a:ea typeface="ＭＳ Ｐゴシック" pitchFamily="-111" charset="-128"/>
                <a:cs typeface="ＭＳ Ｐゴシック" pitchFamily="-111" charset="-128"/>
              </a:rPr>
              <a:t>Leave your bed,</a:t>
            </a:r>
          </a:p>
          <a:p>
            <a:pPr eaLnBrk="1" hangingPunct="1">
              <a:lnSpc>
                <a:spcPct val="80000"/>
              </a:lnSpc>
            </a:pPr>
            <a:r>
              <a:rPr lang="en-US" sz="1600" i="1" dirty="0">
                <a:ea typeface="ＭＳ Ｐゴシック" pitchFamily="-111" charset="-128"/>
                <a:cs typeface="ＭＳ Ｐゴシック" pitchFamily="-111" charset="-128"/>
              </a:rPr>
              <a:t>Regain red.</a:t>
            </a:r>
          </a:p>
          <a:p>
            <a:pPr eaLnBrk="1" hangingPunct="1">
              <a:lnSpc>
                <a:spcPct val="80000"/>
              </a:lnSpc>
            </a:pPr>
            <a:r>
              <a:rPr lang="en-US" sz="1600" i="1" dirty="0" err="1">
                <a:ea typeface="ＭＳ Ｐゴシック" pitchFamily="-111" charset="-128"/>
                <a:cs typeface="ＭＳ Ｐゴシック" pitchFamily="-111" charset="-128"/>
              </a:rPr>
              <a:t>Ope</a:t>
            </a:r>
            <a:r>
              <a:rPr lang="en-US" sz="1600" i="1" dirty="0">
                <a:ea typeface="ＭＳ Ｐゴシック" pitchFamily="-111" charset="-128"/>
                <a:cs typeface="ＭＳ Ｐゴシック" pitchFamily="-111" charset="-128"/>
              </a:rPr>
              <a:t>’ your door</a:t>
            </a:r>
          </a:p>
          <a:p>
            <a:pPr eaLnBrk="1" hangingPunct="1">
              <a:lnSpc>
                <a:spcPct val="80000"/>
              </a:lnSpc>
            </a:pPr>
            <a:r>
              <a:rPr lang="en-US" sz="1600" i="1" dirty="0">
                <a:ea typeface="ＭＳ Ｐゴシック" pitchFamily="-111" charset="-128"/>
                <a:cs typeface="ＭＳ Ｐゴシック" pitchFamily="-111" charset="-128"/>
              </a:rPr>
              <a:t>Stay not, poor</a:t>
            </a:r>
          </a:p>
          <a:p>
            <a:pPr eaLnBrk="1" hangingPunct="1">
              <a:lnSpc>
                <a:spcPct val="80000"/>
              </a:lnSpc>
            </a:pPr>
            <a:r>
              <a:rPr lang="en-US" sz="1600" i="1" dirty="0">
                <a:ea typeface="ＭＳ Ｐゴシック" pitchFamily="-111" charset="-128"/>
                <a:cs typeface="ＭＳ Ｐゴシック" pitchFamily="-111" charset="-128"/>
              </a:rPr>
              <a:t>Child; gain strength</a:t>
            </a:r>
          </a:p>
          <a:p>
            <a:pPr eaLnBrk="1" hangingPunct="1">
              <a:lnSpc>
                <a:spcPct val="80000"/>
              </a:lnSpc>
            </a:pPr>
            <a:r>
              <a:rPr lang="en-US" sz="1600" i="1" dirty="0">
                <a:ea typeface="ＭＳ Ｐゴシック" pitchFamily="-111" charset="-128"/>
                <a:cs typeface="ＭＳ Ｐゴシック" pitchFamily="-111" charset="-128"/>
              </a:rPr>
              <a:t>And at length,</a:t>
            </a:r>
          </a:p>
          <a:p>
            <a:pPr eaLnBrk="1" hangingPunct="1">
              <a:lnSpc>
                <a:spcPct val="80000"/>
              </a:lnSpc>
            </a:pPr>
            <a:r>
              <a:rPr lang="en-US" sz="1600" i="1" dirty="0">
                <a:ea typeface="ＭＳ Ｐゴシック" pitchFamily="-111" charset="-128"/>
                <a:cs typeface="ＭＳ Ｐゴシック" pitchFamily="-111" charset="-128"/>
              </a:rPr>
              <a:t>Steve does urge,</a:t>
            </a:r>
          </a:p>
          <a:p>
            <a:pPr eaLnBrk="1" hangingPunct="1">
              <a:lnSpc>
                <a:spcPct val="80000"/>
              </a:lnSpc>
            </a:pPr>
            <a:r>
              <a:rPr lang="en-US" sz="1600" i="1" dirty="0">
                <a:ea typeface="ＭＳ Ｐゴシック" pitchFamily="-111" charset="-128"/>
                <a:cs typeface="ＭＳ Ｐゴシック" pitchFamily="-111" charset="-128"/>
              </a:rPr>
              <a:t>Please emerge.</a:t>
            </a:r>
          </a:p>
          <a:p>
            <a:pPr eaLnBrk="1" hangingPunct="1">
              <a:lnSpc>
                <a:spcPct val="80000"/>
              </a:lnSpc>
            </a:pPr>
            <a:r>
              <a:rPr lang="en-US" sz="1600" i="1" dirty="0">
                <a:ea typeface="ＭＳ Ｐゴシック" pitchFamily="-111" charset="-128"/>
                <a:cs typeface="ＭＳ Ｐゴシック" pitchFamily="-111" charset="-128"/>
              </a:rPr>
              <a:t>Then go eat</a:t>
            </a:r>
          </a:p>
          <a:p>
            <a:pPr eaLnBrk="1" hangingPunct="1">
              <a:lnSpc>
                <a:spcPct val="80000"/>
              </a:lnSpc>
            </a:pPr>
            <a:r>
              <a:rPr lang="en-US" sz="1600" i="1" dirty="0">
                <a:ea typeface="ＭＳ Ｐゴシック" pitchFamily="-111" charset="-128"/>
                <a:cs typeface="ＭＳ Ｐゴシック" pitchFamily="-111" charset="-128"/>
              </a:rPr>
              <a:t>Jam so sweet.</a:t>
            </a:r>
          </a:p>
          <a:p>
            <a:pPr eaLnBrk="1" hangingPunct="1">
              <a:lnSpc>
                <a:spcPct val="80000"/>
              </a:lnSpc>
            </a:pPr>
            <a:r>
              <a:rPr lang="en-US" sz="1600" i="1" dirty="0">
                <a:ea typeface="ＭＳ Ｐゴシック" pitchFamily="-111" charset="-128"/>
                <a:cs typeface="ＭＳ Ｐゴシック" pitchFamily="-111" charset="-128"/>
              </a:rPr>
              <a:t>Lying ill</a:t>
            </a:r>
          </a:p>
          <a:p>
            <a:pPr eaLnBrk="1" hangingPunct="1">
              <a:lnSpc>
                <a:spcPct val="80000"/>
              </a:lnSpc>
            </a:pPr>
            <a:r>
              <a:rPr lang="en-US" sz="1600" i="1" dirty="0">
                <a:ea typeface="ＭＳ Ｐゴシック" pitchFamily="-111" charset="-128"/>
                <a:cs typeface="ＭＳ Ｐゴシック" pitchFamily="-111" charset="-128"/>
              </a:rPr>
              <a:t>Means you will</a:t>
            </a:r>
          </a:p>
          <a:p>
            <a:pPr eaLnBrk="1" hangingPunct="1">
              <a:lnSpc>
                <a:spcPct val="80000"/>
              </a:lnSpc>
            </a:pPr>
            <a:r>
              <a:rPr lang="en-US" sz="1600" i="1" dirty="0">
                <a:ea typeface="ＭＳ Ｐゴシック" pitchFamily="-111" charset="-128"/>
                <a:cs typeface="ＭＳ Ｐゴシック" pitchFamily="-111" charset="-128"/>
              </a:rPr>
              <a:t>become too thin -</a:t>
            </a:r>
          </a:p>
          <a:p>
            <a:pPr eaLnBrk="1" hangingPunct="1">
              <a:lnSpc>
                <a:spcPct val="80000"/>
              </a:lnSpc>
            </a:pPr>
            <a:r>
              <a:rPr lang="en-US" sz="1600" i="1" dirty="0">
                <a:ea typeface="ＭＳ Ｐゴシック" pitchFamily="-111" charset="-128"/>
                <a:cs typeface="ＭＳ Ｐゴシック" pitchFamily="-111" charset="-128"/>
              </a:rPr>
              <a:t>Merely skin </a:t>
            </a:r>
          </a:p>
          <a:p>
            <a:pPr eaLnBrk="1" hangingPunct="1">
              <a:lnSpc>
                <a:spcPct val="80000"/>
              </a:lnSpc>
            </a:pPr>
            <a:r>
              <a:rPr lang="en-US" sz="1600" i="1" dirty="0" err="1">
                <a:ea typeface="ＭＳ Ｐゴシック" pitchFamily="-111" charset="-128"/>
                <a:cs typeface="ＭＳ Ｐゴシック" pitchFamily="-111" charset="-128"/>
              </a:rPr>
              <a:t>Cov’ring</a:t>
            </a:r>
            <a:r>
              <a:rPr lang="en-US" sz="1600" i="1" dirty="0">
                <a:ea typeface="ＭＳ Ｐゴシック" pitchFamily="-111" charset="-128"/>
                <a:cs typeface="ＭＳ Ｐゴシック" pitchFamily="-111" charset="-128"/>
              </a:rPr>
              <a:t> bone;</a:t>
            </a:r>
          </a:p>
          <a:p>
            <a:pPr eaLnBrk="1" hangingPunct="1">
              <a:lnSpc>
                <a:spcPct val="80000"/>
              </a:lnSpc>
            </a:pPr>
            <a:r>
              <a:rPr lang="en-US" sz="1600" i="1" dirty="0">
                <a:ea typeface="ＭＳ Ｐゴシック" pitchFamily="-111" charset="-128"/>
                <a:cs typeface="ＭＳ Ｐゴシック" pitchFamily="-111" charset="-128"/>
              </a:rPr>
              <a:t>Regretted tone.</a:t>
            </a:r>
          </a:p>
          <a:p>
            <a:pPr eaLnBrk="1" hangingPunct="1">
              <a:lnSpc>
                <a:spcPct val="80000"/>
              </a:lnSpc>
            </a:pPr>
            <a:r>
              <a:rPr lang="en-US" sz="1600" i="1" dirty="0">
                <a:ea typeface="ＭＳ Ｐゴシック" pitchFamily="-111" charset="-128"/>
                <a:cs typeface="ＭＳ Ｐゴシック" pitchFamily="-111" charset="-128"/>
              </a:rPr>
              <a:t>Eat again,</a:t>
            </a:r>
          </a:p>
          <a:p>
            <a:pPr eaLnBrk="1" hangingPunct="1">
              <a:lnSpc>
                <a:spcPct val="80000"/>
              </a:lnSpc>
            </a:pPr>
            <a:r>
              <a:rPr lang="en-US" sz="1600" i="1" dirty="0">
                <a:ea typeface="ＭＳ Ｐゴシック" pitchFamily="-111" charset="-128"/>
                <a:cs typeface="ＭＳ Ｐゴシック" pitchFamily="-111" charset="-128"/>
              </a:rPr>
              <a:t>Avoid the fen.</a:t>
            </a:r>
          </a:p>
          <a:p>
            <a:pPr eaLnBrk="1" hangingPunct="1">
              <a:lnSpc>
                <a:spcPct val="80000"/>
              </a:lnSpc>
            </a:pPr>
            <a:r>
              <a:rPr lang="en-US" sz="1600" i="1" dirty="0">
                <a:ea typeface="ＭＳ Ｐゴシック" pitchFamily="-111" charset="-128"/>
                <a:cs typeface="ＭＳ Ｐゴシック" pitchFamily="-111" charset="-128"/>
              </a:rPr>
              <a:t>God grant thee</a:t>
            </a:r>
          </a:p>
          <a:p>
            <a:pPr eaLnBrk="1" hangingPunct="1">
              <a:lnSpc>
                <a:spcPct val="80000"/>
              </a:lnSpc>
            </a:pPr>
            <a:r>
              <a:rPr lang="en-US" sz="1600" i="1" dirty="0">
                <a:ea typeface="ＭＳ Ｐゴシック" pitchFamily="-111" charset="-128"/>
                <a:cs typeface="ＭＳ Ｐゴシック" pitchFamily="-111" charset="-128"/>
              </a:rPr>
              <a:t>Be healthy.</a:t>
            </a:r>
          </a:p>
          <a:p>
            <a:pPr eaLnBrk="1" hangingPunct="1">
              <a:lnSpc>
                <a:spcPct val="80000"/>
              </a:lnSpc>
            </a:pPr>
            <a:r>
              <a:rPr lang="en-US" sz="1600" i="1" dirty="0">
                <a:ea typeface="ＭＳ Ｐゴシック" pitchFamily="-111" charset="-128"/>
                <a:cs typeface="ＭＳ Ｐゴシック" pitchFamily="-111" charset="-128"/>
              </a:rPr>
              <a:t>This I wish, </a:t>
            </a:r>
          </a:p>
          <a:p>
            <a:pPr eaLnBrk="1" hangingPunct="1">
              <a:lnSpc>
                <a:spcPct val="80000"/>
              </a:lnSpc>
            </a:pPr>
            <a:r>
              <a:rPr lang="en-US" sz="1600" i="1" dirty="0">
                <a:ea typeface="ＭＳ Ｐゴシック" pitchFamily="-111" charset="-128"/>
                <a:cs typeface="ＭＳ Ｐゴシック" pitchFamily="-111" charset="-128"/>
              </a:rPr>
              <a:t>My sweet dish.</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How does this apply</a:t>
            </a:r>
          </a:p>
        </p:txBody>
      </p:sp>
      <p:sp>
        <p:nvSpPr>
          <p:cNvPr id="43013" name="Rectangle 3"/>
          <p:cNvSpPr>
            <a:spLocks noGrp="1" noChangeArrowheads="1"/>
          </p:cNvSpPr>
          <p:nvPr>
            <p:ph idx="1"/>
          </p:nvPr>
        </p:nvSpPr>
        <p:spPr/>
        <p:txBody>
          <a:bodyPr/>
          <a:lstStyle/>
          <a:p>
            <a:pPr marL="0" indent="0" eaLnBrk="1" hangingPunct="1">
              <a:buFont typeface="Wingdings" pitchFamily="-111" charset="2"/>
              <a:buNone/>
            </a:pPr>
            <a:r>
              <a:rPr lang="en-US" dirty="0">
                <a:ea typeface="ＭＳ Ｐゴシック" pitchFamily="-111" charset="-128"/>
                <a:cs typeface="ＭＳ Ｐゴシック" pitchFamily="-111" charset="-128"/>
              </a:rPr>
              <a:t>You have two related problems:</a:t>
            </a:r>
          </a:p>
          <a:p>
            <a:pPr lvl="1" eaLnBrk="1" hangingPunct="1"/>
            <a:r>
              <a:rPr lang="en-US" dirty="0"/>
              <a:t>the </a:t>
            </a:r>
            <a:r>
              <a:rPr lang="en-US" dirty="0" smtClean="0"/>
              <a:t>syntax </a:t>
            </a:r>
            <a:r>
              <a:rPr lang="en-US" dirty="0"/>
              <a:t>of French is something you have to learn</a:t>
            </a:r>
          </a:p>
          <a:p>
            <a:pPr lvl="1" eaLnBrk="1" hangingPunct="1"/>
            <a:r>
              <a:rPr lang="en-US" dirty="0"/>
              <a:t>the </a:t>
            </a:r>
            <a:r>
              <a:rPr lang="en-US" dirty="0" smtClean="0"/>
              <a:t>semantics </a:t>
            </a:r>
            <a:r>
              <a:rPr lang="en-US" dirty="0"/>
              <a:t>of poetry is something you have to learn</a:t>
            </a:r>
          </a:p>
          <a:p>
            <a:pPr marL="0" indent="0" eaLnBrk="1" hangingPunct="1">
              <a:buFont typeface="Wingdings" pitchFamily="-111" charset="2"/>
              <a:buNone/>
            </a:pPr>
            <a:r>
              <a:rPr lang="en-US" dirty="0">
                <a:ea typeface="ＭＳ Ｐゴシック" pitchFamily="-111" charset="-128"/>
                <a:cs typeface="ＭＳ Ｐゴシック" pitchFamily="-111" charset="-128"/>
              </a:rPr>
              <a:t>You have two problems you have to solve at the same time.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pPr eaLnBrk="1" hangingPunct="1"/>
            <a:r>
              <a:rPr lang="en-US" sz="4000">
                <a:ea typeface="ＭＳ Ｐゴシック" pitchFamily="-111" charset="-128"/>
                <a:cs typeface="ＭＳ Ｐゴシック" pitchFamily="-111" charset="-128"/>
              </a:rPr>
              <a:t>Programming, Syntax and Semantics</a:t>
            </a:r>
          </a:p>
        </p:txBody>
      </p:sp>
      <p:sp>
        <p:nvSpPr>
          <p:cNvPr id="44037" name="Rectangle 3"/>
          <p:cNvSpPr>
            <a:spLocks noGrp="1" noChangeArrowheads="1"/>
          </p:cNvSpPr>
          <p:nvPr>
            <p:ph idx="1"/>
          </p:nvPr>
        </p:nvSpPr>
        <p:spPr/>
        <p:txBody>
          <a:bodyPr/>
          <a:lstStyle/>
          <a:p>
            <a:pPr eaLnBrk="1" hangingPunct="1"/>
            <a:r>
              <a:rPr lang="en-US" dirty="0">
                <a:ea typeface="ＭＳ Ｐゴシック" pitchFamily="-111" charset="-128"/>
                <a:cs typeface="ＭＳ Ｐゴシック" pitchFamily="-111" charset="-128"/>
              </a:rPr>
              <a:t>You have to learn the </a:t>
            </a:r>
            <a:r>
              <a:rPr lang="en-US" dirty="0" smtClean="0">
                <a:ea typeface="ＭＳ Ｐゴシック" pitchFamily="-111" charset="-128"/>
                <a:cs typeface="ＭＳ Ｐゴシック" pitchFamily="-111" charset="-128"/>
              </a:rPr>
              <a:t>syntax </a:t>
            </a:r>
            <a:r>
              <a:rPr lang="en-US" dirty="0">
                <a:ea typeface="ＭＳ Ｐゴシック" pitchFamily="-111" charset="-128"/>
                <a:cs typeface="ＭＳ Ｐゴシック" pitchFamily="-111" charset="-128"/>
              </a:rPr>
              <a:t>of a particular programming language</a:t>
            </a:r>
          </a:p>
          <a:p>
            <a:pPr lvl="1" eaLnBrk="1" hangingPunct="1"/>
            <a:r>
              <a:rPr lang="en-US" dirty="0"/>
              <a:t>many details about the language, how to debug and use it</a:t>
            </a:r>
          </a:p>
          <a:p>
            <a:pPr eaLnBrk="1" hangingPunct="1"/>
            <a:r>
              <a:rPr lang="en-US" dirty="0">
                <a:ea typeface="ＭＳ Ｐゴシック" pitchFamily="-111" charset="-128"/>
                <a:cs typeface="ＭＳ Ｐゴシック" pitchFamily="-111" charset="-128"/>
              </a:rPr>
              <a:t>You have to learn about </a:t>
            </a:r>
            <a:r>
              <a:rPr lang="en-US" dirty="0" smtClean="0">
                <a:ea typeface="ＭＳ Ｐゴシック" pitchFamily="-111" charset="-128"/>
                <a:cs typeface="ＭＳ Ｐゴシック" pitchFamily="-111" charset="-128"/>
              </a:rPr>
              <a:t>problem solving </a:t>
            </a:r>
            <a:r>
              <a:rPr lang="en-US" dirty="0">
                <a:ea typeface="ＭＳ Ｐゴシック" pitchFamily="-111" charset="-128"/>
                <a:cs typeface="ＭＳ Ｐゴシック" pitchFamily="-111" charset="-128"/>
              </a:rPr>
              <a:t>and how to put it down on </a:t>
            </a:r>
            <a:r>
              <a:rPr lang="en-US" dirty="0" smtClean="0">
                <a:ea typeface="ＭＳ Ｐゴシック" pitchFamily="-111" charset="-128"/>
                <a:cs typeface="ＭＳ Ｐゴシック" pitchFamily="-111" charset="-128"/>
              </a:rPr>
              <a:t>computer.</a:t>
            </a:r>
            <a:endParaRPr lang="en-US" dirty="0">
              <a:ea typeface="ＭＳ Ｐゴシック" pitchFamily="-111" charset="-128"/>
              <a:cs typeface="ＭＳ Ｐゴシック" pitchFamily="-111" charset="-128"/>
            </a:endParaRPr>
          </a:p>
          <a:p>
            <a:pPr eaLnBrk="1" hangingPunct="1"/>
            <a:r>
              <a:rPr lang="en-US" dirty="0">
                <a:ea typeface="ＭＳ Ｐゴシック" pitchFamily="-111" charset="-128"/>
                <a:cs typeface="ＭＳ Ｐゴシック" pitchFamily="-111" charset="-128"/>
              </a:rPr>
              <a:t>There probably is no better way. It’s hard!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Computers &amp; problem solving?</a:t>
            </a:r>
          </a:p>
        </p:txBody>
      </p:sp>
      <p:sp>
        <p:nvSpPr>
          <p:cNvPr id="45061" name="Rectangle 3"/>
          <p:cNvSpPr>
            <a:spLocks noGrp="1" noChangeArrowheads="1"/>
          </p:cNvSpPr>
          <p:nvPr>
            <p:ph idx="1"/>
          </p:nvPr>
        </p:nvSpPr>
        <p:spPr/>
        <p:txBody>
          <a:bodyPr/>
          <a:lstStyle/>
          <a:p>
            <a:pPr marL="55563" indent="-55563" eaLnBrk="1" hangingPunct="1">
              <a:lnSpc>
                <a:spcPct val="90000"/>
              </a:lnSpc>
              <a:buFont typeface="Wingdings" pitchFamily="-111" charset="2"/>
              <a:buNone/>
            </a:pPr>
            <a:r>
              <a:rPr lang="en-US" dirty="0">
                <a:ea typeface="ＭＳ Ｐゴシック" pitchFamily="-111" charset="-128"/>
                <a:cs typeface="ＭＳ Ｐゴシック" pitchFamily="-111" charset="-128"/>
              </a:rPr>
              <a:t>This is both the problem and difficulty of computers. </a:t>
            </a:r>
          </a:p>
          <a:p>
            <a:pPr lvl="1" eaLnBrk="1" hangingPunct="1">
              <a:lnSpc>
                <a:spcPct val="90000"/>
              </a:lnSpc>
            </a:pPr>
            <a:r>
              <a:rPr lang="en-US" dirty="0"/>
              <a:t>The promise (perhaps the hope) of computers is that, somehow, we can embed our own thoughts in them. To some extent we can!</a:t>
            </a:r>
          </a:p>
          <a:p>
            <a:pPr lvl="1" eaLnBrk="1" hangingPunct="1">
              <a:lnSpc>
                <a:spcPct val="90000"/>
              </a:lnSpc>
            </a:pPr>
            <a:r>
              <a:rPr lang="en-US" dirty="0"/>
              <a:t>The problem is the</a:t>
            </a:r>
            <a:r>
              <a:rPr lang="en-US" dirty="0" smtClean="0"/>
              <a:t> difficulty </a:t>
            </a:r>
            <a:r>
              <a:rPr lang="en-US" dirty="0"/>
              <a:t>of doing so, and the stringent requirements, the real rigor, required to put simple </a:t>
            </a:r>
            <a:r>
              <a:rPr lang="en-US" dirty="0" smtClean="0"/>
              <a:t>thoughts </a:t>
            </a:r>
            <a:r>
              <a:rPr lang="en-US" dirty="0"/>
              <a:t>into a working program.</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Focus of Computer Science</a:t>
            </a:r>
          </a:p>
        </p:txBody>
      </p:sp>
      <p:sp>
        <p:nvSpPr>
          <p:cNvPr id="46085" name="Rectangle 3"/>
          <p:cNvSpPr>
            <a:spLocks noGrp="1" noChangeArrowheads="1"/>
          </p:cNvSpPr>
          <p:nvPr>
            <p:ph idx="1"/>
          </p:nvPr>
        </p:nvSpPr>
        <p:spPr/>
        <p:txBody>
          <a:bodyPr/>
          <a:lstStyle/>
          <a:p>
            <a:pPr marL="0" indent="0" eaLnBrk="1" hangingPunct="1">
              <a:lnSpc>
                <a:spcPct val="90000"/>
              </a:lnSpc>
              <a:buFont typeface="Wingdings" pitchFamily="-111" charset="2"/>
              <a:buNone/>
            </a:pPr>
            <a:r>
              <a:rPr lang="en-US">
                <a:ea typeface="ＭＳ Ｐゴシック" pitchFamily="-111" charset="-128"/>
                <a:cs typeface="ＭＳ Ｐゴシック" pitchFamily="-111" charset="-128"/>
              </a:rPr>
              <a:t>There are two foci for computer science</a:t>
            </a:r>
          </a:p>
          <a:p>
            <a:pPr lvl="1" eaLnBrk="1" hangingPunct="1">
              <a:lnSpc>
                <a:spcPct val="90000"/>
              </a:lnSpc>
            </a:pPr>
            <a:r>
              <a:rPr lang="en-US"/>
              <a:t>Learning the difficult task of truly “laying out” a problem-solving task</a:t>
            </a:r>
          </a:p>
          <a:p>
            <a:pPr lvl="1" eaLnBrk="1" hangingPunct="1">
              <a:lnSpc>
                <a:spcPct val="90000"/>
              </a:lnSpc>
            </a:pPr>
            <a:r>
              <a:rPr lang="en-US"/>
              <a:t>Providing tools to make this process as easy (though it will never be “easy”) as possible.</a:t>
            </a:r>
          </a:p>
          <a:p>
            <a:pPr marL="0" indent="0" eaLnBrk="1" hangingPunct="1">
              <a:lnSpc>
                <a:spcPct val="90000"/>
              </a:lnSpc>
              <a:buFont typeface="Wingdings" pitchFamily="-111" charset="2"/>
              <a:buNone/>
            </a:pPr>
            <a:r>
              <a:rPr lang="en-US">
                <a:ea typeface="ＭＳ Ｐゴシック" pitchFamily="-111" charset="-128"/>
                <a:cs typeface="ＭＳ Ｐゴシック" pitchFamily="-111" charset="-128"/>
              </a:rPr>
              <a:t>Your focus should be on problem-solving, and adding rigor/focus to your ability to do problem-solving.</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Program (1)</a:t>
            </a:r>
            <a:endParaRPr lang="en-US" dirty="0"/>
          </a:p>
        </p:txBody>
      </p:sp>
      <p:sp>
        <p:nvSpPr>
          <p:cNvPr id="3" name="Content Placeholder 2"/>
          <p:cNvSpPr>
            <a:spLocks noGrp="1"/>
          </p:cNvSpPr>
          <p:nvPr>
            <p:ph idx="1"/>
          </p:nvPr>
        </p:nvSpPr>
        <p:spPr/>
        <p:txBody>
          <a:bodyPr/>
          <a:lstStyle/>
          <a:p>
            <a:pPr>
              <a:buNone/>
            </a:pPr>
            <a:r>
              <a:rPr lang="en-US" dirty="0" smtClean="0"/>
              <a:t>What makes a good program?</a:t>
            </a:r>
          </a:p>
          <a:p>
            <a:pPr>
              <a:buNone/>
            </a:pPr>
            <a:endParaRPr lang="en-US" dirty="0" smtClean="0"/>
          </a:p>
          <a:p>
            <a:r>
              <a:rPr lang="en-US" dirty="0" smtClean="0"/>
              <a:t>a program is a reflection of the writer and their thoughts</a:t>
            </a:r>
          </a:p>
          <a:p>
            <a:r>
              <a:rPr lang="en-US" dirty="0" smtClean="0"/>
              <a:t>First, you must have some thoughts! The difficulty for most people is to figure out what has to be done, the problem solving, before writing a program</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1</a:t>
            </a:r>
            <a:endParaRPr lang="en-US" dirty="0"/>
          </a:p>
        </p:txBody>
      </p:sp>
      <p:sp>
        <p:nvSpPr>
          <p:cNvPr id="3" name="Content Placeholder 2"/>
          <p:cNvSpPr>
            <a:spLocks noGrp="1"/>
          </p:cNvSpPr>
          <p:nvPr>
            <p:ph idx="1"/>
          </p:nvPr>
        </p:nvSpPr>
        <p:spPr/>
        <p:txBody>
          <a:bodyPr/>
          <a:lstStyle/>
          <a:p>
            <a:pPr marL="0" indent="0">
              <a:buNone/>
            </a:pPr>
            <a:r>
              <a:rPr lang="en-US" dirty="0" smtClean="0"/>
              <a:t>Think before you program!</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Program (2)</a:t>
            </a:r>
            <a:endParaRPr lang="en-US" dirty="0"/>
          </a:p>
        </p:txBody>
      </p:sp>
      <p:sp>
        <p:nvSpPr>
          <p:cNvPr id="3" name="Content Placeholder 2"/>
          <p:cNvSpPr>
            <a:spLocks noGrp="1"/>
          </p:cNvSpPr>
          <p:nvPr>
            <p:ph idx="1"/>
          </p:nvPr>
        </p:nvSpPr>
        <p:spPr/>
        <p:txBody>
          <a:bodyPr/>
          <a:lstStyle/>
          <a:p>
            <a:r>
              <a:rPr lang="en-US" dirty="0" smtClean="0"/>
              <a:t>It will be said repeatedly that the goal of a program </a:t>
            </a:r>
            <a:r>
              <a:rPr lang="en-US" b="1" u="sng" dirty="0" smtClean="0"/>
              <a:t>is not </a:t>
            </a:r>
            <a:r>
              <a:rPr lang="en-US" dirty="0" smtClean="0"/>
              <a:t>to run, but to be read.</a:t>
            </a:r>
          </a:p>
          <a:p>
            <a:r>
              <a:rPr lang="en-US" dirty="0" smtClean="0"/>
              <a:t>A program communicates with other people as well. It stands as a document to be read, repaired and, yes, run</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26"/>
          <p:cNvSpPr>
            <a:spLocks noGrp="1" noChangeArrowheads="1"/>
          </p:cNvSpPr>
          <p:nvPr>
            <p:ph type="ctrTitle"/>
          </p:nvPr>
        </p:nvSpPr>
        <p:spPr/>
        <p:txBody>
          <a:bodyPr/>
          <a:lstStyle/>
          <a:p>
            <a:pPr eaLnBrk="1" hangingPunct="1"/>
            <a:r>
              <a:rPr lang="en-US">
                <a:ea typeface="ＭＳ Ｐゴシック" pitchFamily="-109" charset="-128"/>
                <a:cs typeface="ＭＳ Ｐゴシック" pitchFamily="-109" charset="-128"/>
              </a:rPr>
              <a:t>What is  Computer Science?</a:t>
            </a:r>
          </a:p>
        </p:txBody>
      </p:sp>
      <p:sp>
        <p:nvSpPr>
          <p:cNvPr id="18435" name="Rectangle 1027"/>
          <p:cNvSpPr>
            <a:spLocks noGrp="1" noChangeArrowheads="1"/>
          </p:cNvSpPr>
          <p:nvPr>
            <p:ph type="subTitle" idx="1"/>
          </p:nvPr>
        </p:nvSpPr>
        <p:spPr/>
        <p:txBody>
          <a:bodyPr/>
          <a:lstStyle/>
          <a:p>
            <a:pPr eaLnBrk="1" hangingPunct="1">
              <a:buFont typeface="Wingdings" pitchFamily="-109" charset="2"/>
              <a:buNone/>
            </a:pPr>
            <a:endParaRPr lang="en-US">
              <a:ea typeface="ＭＳ Ｐゴシック" pitchFamily="-109" charset="-128"/>
              <a:cs typeface="ＭＳ Ｐゴシック" pitchFamily="-109" charset="-128"/>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2</a:t>
            </a:r>
            <a:endParaRPr lang="en-US" dirty="0"/>
          </a:p>
        </p:txBody>
      </p:sp>
      <p:sp>
        <p:nvSpPr>
          <p:cNvPr id="3" name="Content Placeholder 2"/>
          <p:cNvSpPr>
            <a:spLocks noGrp="1"/>
          </p:cNvSpPr>
          <p:nvPr>
            <p:ph idx="1"/>
          </p:nvPr>
        </p:nvSpPr>
        <p:spPr/>
        <p:txBody>
          <a:bodyPr/>
          <a:lstStyle/>
          <a:p>
            <a:pPr marL="0" indent="0">
              <a:buNone/>
            </a:pPr>
            <a:r>
              <a:rPr lang="en-US" dirty="0" smtClean="0"/>
              <a:t>A program is a human-readable essay on problem solving that also </a:t>
            </a:r>
            <a:r>
              <a:rPr lang="en-US" smtClean="0"/>
              <a:t>happens to </a:t>
            </a:r>
            <a:r>
              <a:rPr lang="en-US" dirty="0" smtClean="0"/>
              <a:t>execute on a computer.</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Why Python?</a:t>
            </a:r>
          </a:p>
        </p:txBody>
      </p:sp>
      <p:sp>
        <p:nvSpPr>
          <p:cNvPr id="75781" name="Rectangle 3"/>
          <p:cNvSpPr>
            <a:spLocks noGrp="1" noChangeArrowheads="1"/>
          </p:cNvSpPr>
          <p:nvPr>
            <p:ph idx="1"/>
          </p:nvPr>
        </p:nvSpPr>
        <p:spPr/>
        <p:txBody>
          <a:bodyPr/>
          <a:lstStyle/>
          <a:p>
            <a:pPr marL="0" indent="0" eaLnBrk="1" hangingPunct="1">
              <a:lnSpc>
                <a:spcPct val="90000"/>
              </a:lnSpc>
              <a:buFont typeface="Wingdings" pitchFamily="-111" charset="2"/>
              <a:buNone/>
            </a:pPr>
            <a:r>
              <a:rPr lang="en-US" dirty="0" smtClean="0">
                <a:ea typeface="ＭＳ Ｐゴシック" pitchFamily="-111" charset="-128"/>
                <a:cs typeface="ＭＳ Ｐゴシック" pitchFamily="-111" charset="-128"/>
              </a:rPr>
              <a:t>This book utilizes the programming language known as Python.</a:t>
            </a:r>
          </a:p>
          <a:p>
            <a:pPr marL="0" indent="0" eaLnBrk="1" hangingPunct="1">
              <a:lnSpc>
                <a:spcPct val="90000"/>
              </a:lnSpc>
              <a:buFont typeface="Wingdings" pitchFamily="-111" charset="2"/>
              <a:buNone/>
            </a:pPr>
            <a:endParaRPr lang="en-US" dirty="0" smtClean="0">
              <a:ea typeface="ＭＳ Ｐゴシック" pitchFamily="-111" charset="-128"/>
              <a:cs typeface="ＭＳ Ｐゴシック" pitchFamily="-111" charset="-128"/>
            </a:endParaRPr>
          </a:p>
          <a:p>
            <a:pPr marL="0" indent="0" eaLnBrk="1" hangingPunct="1">
              <a:lnSpc>
                <a:spcPct val="90000"/>
              </a:lnSpc>
              <a:buFont typeface="Wingdings" pitchFamily="-111" charset="2"/>
              <a:buNone/>
            </a:pPr>
            <a:r>
              <a:rPr lang="en-US" dirty="0" smtClean="0">
                <a:ea typeface="ＭＳ Ｐゴシック" pitchFamily="-111" charset="-128"/>
                <a:cs typeface="ＭＳ Ｐゴシック" pitchFamily="-111" charset="-128"/>
              </a:rPr>
              <a:t>Why?</a:t>
            </a:r>
          </a:p>
          <a:p>
            <a:pPr marL="0" indent="0" eaLnBrk="1" hangingPunct="1">
              <a:lnSpc>
                <a:spcPct val="90000"/>
              </a:lnSpc>
              <a:buFont typeface="Wingdings" pitchFamily="-111" charset="2"/>
              <a:buNone/>
            </a:pPr>
            <a:endParaRPr lang="en-US" dirty="0" smtClean="0">
              <a:ea typeface="ＭＳ Ｐゴシック" pitchFamily="-111" charset="-128"/>
              <a:cs typeface="ＭＳ Ｐゴシック" pitchFamily="-111" charset="-128"/>
            </a:endParaRPr>
          </a:p>
          <a:p>
            <a:pPr marL="0" indent="0" eaLnBrk="1" hangingPunct="1">
              <a:lnSpc>
                <a:spcPct val="90000"/>
              </a:lnSpc>
              <a:buFont typeface="Wingdings" pitchFamily="-111" charset="2"/>
              <a:buNone/>
            </a:pPr>
            <a:endParaRPr lang="en-US" dirty="0" smtClean="0">
              <a:ea typeface="ＭＳ Ｐゴシック" pitchFamily="-111" charset="-128"/>
              <a:cs typeface="ＭＳ Ｐゴシック" pitchFamily="-111" charset="-128"/>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Why Python (1): Simpler</a:t>
            </a:r>
          </a:p>
        </p:txBody>
      </p:sp>
      <p:sp>
        <p:nvSpPr>
          <p:cNvPr id="76805" name="Rectangle 3"/>
          <p:cNvSpPr>
            <a:spLocks noGrp="1" noChangeArrowheads="1"/>
          </p:cNvSpPr>
          <p:nvPr>
            <p:ph idx="1"/>
          </p:nvPr>
        </p:nvSpPr>
        <p:spPr/>
        <p:txBody>
          <a:bodyPr/>
          <a:lstStyle/>
          <a:p>
            <a:pPr eaLnBrk="1" hangingPunct="1"/>
            <a:r>
              <a:rPr lang="en-US" dirty="0">
                <a:ea typeface="ＭＳ Ｐゴシック" pitchFamily="-111" charset="-128"/>
                <a:cs typeface="ＭＳ Ｐゴシック" pitchFamily="-111" charset="-128"/>
              </a:rPr>
              <a:t>Python is a </a:t>
            </a:r>
            <a:r>
              <a:rPr lang="en-US" dirty="0" smtClean="0">
                <a:ea typeface="ＭＳ Ｐゴシック" pitchFamily="-111" charset="-128"/>
                <a:cs typeface="ＭＳ Ｐゴシック" pitchFamily="-111" charset="-128"/>
              </a:rPr>
              <a:t>simpler </a:t>
            </a:r>
            <a:r>
              <a:rPr lang="en-US" dirty="0">
                <a:ea typeface="ＭＳ Ｐゴシック" pitchFamily="-111" charset="-128"/>
                <a:cs typeface="ＭＳ Ｐゴシック" pitchFamily="-111" charset="-128"/>
              </a:rPr>
              <a:t>language </a:t>
            </a:r>
          </a:p>
          <a:p>
            <a:pPr eaLnBrk="1" hangingPunct="1"/>
            <a:r>
              <a:rPr lang="en-US" dirty="0" smtClean="0">
                <a:ea typeface="ＭＳ Ｐゴシック" pitchFamily="-111" charset="-128"/>
                <a:cs typeface="ＭＳ Ｐゴシック" pitchFamily="-111" charset="-128"/>
              </a:rPr>
              <a:t>Simpler </a:t>
            </a:r>
            <a:r>
              <a:rPr lang="en-US" dirty="0">
                <a:ea typeface="ＭＳ Ｐゴシック" pitchFamily="-111" charset="-128"/>
                <a:cs typeface="ＭＳ Ｐゴシック" pitchFamily="-111" charset="-128"/>
              </a:rPr>
              <a:t>means:</a:t>
            </a:r>
          </a:p>
          <a:p>
            <a:pPr lvl="1" eaLnBrk="1" hangingPunct="1"/>
            <a:r>
              <a:rPr lang="en-US" dirty="0"/>
              <a:t>Fewer alternatives (one way to do it)</a:t>
            </a:r>
          </a:p>
          <a:p>
            <a:pPr lvl="1" eaLnBrk="1" hangingPunct="1"/>
            <a:r>
              <a:rPr lang="en-US" dirty="0"/>
              <a:t>Better alternatives (easier to accomplish common tasks)</a:t>
            </a:r>
          </a:p>
          <a:p>
            <a:pPr eaLnBrk="1" hangingPunct="1"/>
            <a:r>
              <a:rPr lang="en-US" dirty="0">
                <a:ea typeface="ＭＳ Ｐゴシック" pitchFamily="-111" charset="-128"/>
                <a:cs typeface="ＭＳ Ｐゴシック" pitchFamily="-111" charset="-128"/>
              </a:rPr>
              <a:t>This allows us to focus less on the language and more on problem solving</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Grp="1" noChangeArrowheads="1"/>
          </p:cNvSpPr>
          <p:nvPr>
            <p:ph type="title"/>
          </p:nvPr>
        </p:nvSpPr>
        <p:spPr>
          <a:xfrm>
            <a:off x="457200" y="274638"/>
            <a:ext cx="7696200" cy="1143000"/>
          </a:xfrm>
        </p:spPr>
        <p:txBody>
          <a:bodyPr/>
          <a:lstStyle/>
          <a:p>
            <a:pPr eaLnBrk="1" hangingPunct="1"/>
            <a:r>
              <a:rPr lang="en-US" dirty="0">
                <a:ea typeface="ＭＳ Ｐゴシック" pitchFamily="-111" charset="-128"/>
                <a:cs typeface="ＭＳ Ｐゴシック" pitchFamily="-111" charset="-128"/>
              </a:rPr>
              <a:t>Why Python(2): </a:t>
            </a:r>
            <a:r>
              <a:rPr lang="en-US" dirty="0" smtClean="0">
                <a:ea typeface="ＭＳ Ｐゴシック" pitchFamily="-111" charset="-128"/>
                <a:cs typeface="ＭＳ Ｐゴシック" pitchFamily="-111" charset="-128"/>
              </a:rPr>
              <a:t>Best Practices</a:t>
            </a:r>
            <a:endParaRPr lang="en-US" dirty="0">
              <a:ea typeface="ＭＳ Ｐゴシック" pitchFamily="-111" charset="-128"/>
              <a:cs typeface="ＭＳ Ｐゴシック" pitchFamily="-111" charset="-128"/>
            </a:endParaRPr>
          </a:p>
        </p:txBody>
      </p:sp>
      <p:sp>
        <p:nvSpPr>
          <p:cNvPr id="77829" name="Rectangle 3"/>
          <p:cNvSpPr>
            <a:spLocks noGrp="1" noChangeArrowheads="1"/>
          </p:cNvSpPr>
          <p:nvPr>
            <p:ph idx="1"/>
          </p:nvPr>
        </p:nvSpPr>
        <p:spPr/>
        <p:txBody>
          <a:bodyPr/>
          <a:lstStyle/>
          <a:p>
            <a:pPr eaLnBrk="1" hangingPunct="1"/>
            <a:r>
              <a:rPr lang="en-US" dirty="0" smtClean="0">
                <a:ea typeface="ＭＳ Ｐゴシック" pitchFamily="-111" charset="-128"/>
                <a:cs typeface="ＭＳ Ｐゴシック" pitchFamily="-111" charset="-128"/>
              </a:rPr>
              <a:t>Many of the best parts of other languages are included in Python</a:t>
            </a:r>
          </a:p>
          <a:p>
            <a:pPr lvl="1"/>
            <a:r>
              <a:rPr lang="en-US" dirty="0" smtClean="0">
                <a:ea typeface="ＭＳ Ｐゴシック" pitchFamily="-111" charset="-128"/>
                <a:cs typeface="ＭＳ Ｐゴシック" pitchFamily="-111" charset="-128"/>
              </a:rPr>
              <a:t>data structures (lists, dictionaries)</a:t>
            </a:r>
          </a:p>
          <a:p>
            <a:pPr lvl="1"/>
            <a:r>
              <a:rPr lang="en-US" dirty="0" smtClean="0">
                <a:ea typeface="ＭＳ Ｐゴシック" pitchFamily="-111" charset="-128"/>
                <a:cs typeface="ＭＳ Ｐゴシック" pitchFamily="-111" charset="-128"/>
              </a:rPr>
              <a:t>control (iteration, exceptions)</a:t>
            </a:r>
          </a:p>
          <a:p>
            <a:pPr lvl="1"/>
            <a:r>
              <a:rPr lang="en-US" dirty="0" smtClean="0">
                <a:ea typeface="ＭＳ Ｐゴシック" pitchFamily="-111" charset="-128"/>
                <a:cs typeface="ＭＳ Ｐゴシック" pitchFamily="-111" charset="-128"/>
              </a:rPr>
              <a:t>many packages for common tasks</a:t>
            </a:r>
            <a:endParaRPr lang="en-US" dirty="0">
              <a:ea typeface="ＭＳ Ｐゴシック" pitchFamily="-111" charset="-128"/>
              <a:cs typeface="ＭＳ Ｐゴシック" pitchFamily="-111" charset="-128"/>
            </a:endParaRPr>
          </a:p>
          <a:p>
            <a:r>
              <a:rPr lang="en-US" dirty="0" smtClean="0">
                <a:ea typeface="ＭＳ Ｐゴシック" pitchFamily="-111" charset="-128"/>
                <a:cs typeface="ＭＳ Ｐゴシック" pitchFamily="-111" charset="-128"/>
              </a:rPr>
              <a:t>Python is often described as "batteries included"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Why Python(3): User base</a:t>
            </a:r>
          </a:p>
        </p:txBody>
      </p:sp>
      <p:sp>
        <p:nvSpPr>
          <p:cNvPr id="78853" name="Rectangle 3"/>
          <p:cNvSpPr>
            <a:spLocks noGrp="1" noChangeArrowheads="1"/>
          </p:cNvSpPr>
          <p:nvPr>
            <p:ph idx="1"/>
          </p:nvPr>
        </p:nvSpPr>
        <p:spPr/>
        <p:txBody>
          <a:bodyPr/>
          <a:lstStyle/>
          <a:p>
            <a:pPr eaLnBrk="1" hangingPunct="1"/>
            <a:r>
              <a:rPr lang="en-US" dirty="0">
                <a:ea typeface="ＭＳ Ｐゴシック" pitchFamily="-111" charset="-128"/>
                <a:cs typeface="ＭＳ Ｐゴシック" pitchFamily="-111" charset="-128"/>
              </a:rPr>
              <a:t>While we want to (and will) teach the fundamentals of computer science, we want what you learn to be </a:t>
            </a:r>
            <a:r>
              <a:rPr lang="en-US" dirty="0" smtClean="0">
                <a:ea typeface="ＭＳ Ｐゴシック" pitchFamily="-111" charset="-128"/>
                <a:cs typeface="ＭＳ Ｐゴシック" pitchFamily="-111" charset="-128"/>
              </a:rPr>
              <a:t>useful</a:t>
            </a:r>
            <a:endParaRPr lang="en-US" dirty="0">
              <a:ea typeface="ＭＳ Ｐゴシック" pitchFamily="-111" charset="-128"/>
              <a:cs typeface="ＭＳ Ｐゴシック" pitchFamily="-111" charset="-128"/>
            </a:endParaRPr>
          </a:p>
          <a:p>
            <a:pPr eaLnBrk="1" hangingPunct="1"/>
            <a:r>
              <a:rPr lang="en-US" dirty="0">
                <a:ea typeface="ＭＳ Ｐゴシック" pitchFamily="-111" charset="-128"/>
                <a:cs typeface="ＭＳ Ｐゴシック" pitchFamily="-111" charset="-128"/>
              </a:rPr>
              <a:t>Python is </a:t>
            </a:r>
            <a:r>
              <a:rPr lang="en-US" dirty="0" smtClean="0">
                <a:ea typeface="ＭＳ Ｐゴシック" pitchFamily="-111" charset="-128"/>
                <a:cs typeface="ＭＳ Ｐゴシック" pitchFamily="-111" charset="-128"/>
              </a:rPr>
              <a:t>Open Source:</a:t>
            </a:r>
          </a:p>
          <a:p>
            <a:pPr lvl="1"/>
            <a:r>
              <a:rPr lang="en-US" dirty="0" smtClean="0">
                <a:ea typeface="ＭＳ Ｐゴシック" pitchFamily="-111" charset="-128"/>
                <a:cs typeface="ＭＳ Ｐゴシック" pitchFamily="-111" charset="-128"/>
              </a:rPr>
              <a:t>freely available </a:t>
            </a:r>
          </a:p>
          <a:p>
            <a:pPr lvl="1"/>
            <a:r>
              <a:rPr lang="en-US" dirty="0" smtClean="0">
                <a:ea typeface="ＭＳ Ｐゴシック" pitchFamily="-111" charset="-128"/>
                <a:cs typeface="ＭＳ Ｐゴシック" pitchFamily="-111" charset="-128"/>
              </a:rPr>
              <a:t>large user base constantly contributing</a:t>
            </a:r>
          </a:p>
          <a:p>
            <a:pPr lvl="1"/>
            <a:r>
              <a:rPr lang="en-US" dirty="0" smtClean="0">
                <a:ea typeface="ＭＳ Ｐゴシック" pitchFamily="-111" charset="-128"/>
                <a:cs typeface="ＭＳ Ｐゴシック" pitchFamily="-111" charset="-128"/>
              </a:rPr>
              <a:t>new packages available to meet changing needs</a:t>
            </a:r>
            <a:endParaRPr lang="en-US" dirty="0">
              <a:ea typeface="ＭＳ Ｐゴシック" pitchFamily="-111" charset="-128"/>
              <a:cs typeface="ＭＳ Ｐゴシック" pitchFamily="-111"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Why Python (4): Useful </a:t>
            </a:r>
          </a:p>
        </p:txBody>
      </p:sp>
      <p:sp>
        <p:nvSpPr>
          <p:cNvPr id="79877" name="Rectangle 3"/>
          <p:cNvSpPr>
            <a:spLocks noGrp="1" noChangeArrowheads="1"/>
          </p:cNvSpPr>
          <p:nvPr>
            <p:ph idx="1"/>
          </p:nvPr>
        </p:nvSpPr>
        <p:spPr/>
        <p:txBody>
          <a:bodyPr/>
          <a:lstStyle/>
          <a:p>
            <a:pPr eaLnBrk="1" hangingPunct="1"/>
            <a:r>
              <a:rPr lang="en-US" dirty="0" smtClean="0">
                <a:ea typeface="ＭＳ Ｐゴシック" pitchFamily="-111" charset="-128"/>
                <a:cs typeface="ＭＳ Ｐゴシック" pitchFamily="-111" charset="-128"/>
              </a:rPr>
              <a:t>As a result, Python is more generally useful for getting work done.</a:t>
            </a:r>
          </a:p>
          <a:p>
            <a:pPr eaLnBrk="1" hangingPunct="1"/>
            <a:r>
              <a:rPr lang="en-US" dirty="0" smtClean="0">
                <a:ea typeface="ＭＳ Ｐゴシック" pitchFamily="-111" charset="-128"/>
                <a:cs typeface="ＭＳ Ｐゴシック" pitchFamily="-111" charset="-128"/>
              </a:rPr>
              <a:t>One course in Python makes you a capable (though not expert) programmer</a:t>
            </a:r>
          </a:p>
          <a:p>
            <a:pPr eaLnBrk="1" hangingPunct="1"/>
            <a:r>
              <a:rPr lang="en-US" dirty="0" smtClean="0">
                <a:ea typeface="ＭＳ Ｐゴシック" pitchFamily="-111" charset="-128"/>
                <a:cs typeface="ＭＳ Ｐゴシック" pitchFamily="-111" charset="-128"/>
              </a:rPr>
              <a:t>Can use available packages and your new skill to solve problems.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smtClean="0">
                <a:ea typeface="ＭＳ Ｐゴシック" pitchFamily="-111" charset="-128"/>
                <a:cs typeface="ＭＳ Ｐゴシック" pitchFamily="-111" charset="-128"/>
              </a:rPr>
              <a:t>Computational Thinking</a:t>
            </a:r>
          </a:p>
        </p:txBody>
      </p:sp>
      <p:sp>
        <p:nvSpPr>
          <p:cNvPr id="80899" name="Content Placeholder 2"/>
          <p:cNvSpPr>
            <a:spLocks noGrp="1"/>
          </p:cNvSpPr>
          <p:nvPr>
            <p:ph idx="1"/>
          </p:nvPr>
        </p:nvSpPr>
        <p:spPr>
          <a:xfrm>
            <a:off x="457200" y="1256632"/>
            <a:ext cx="8229600" cy="4525963"/>
          </a:xfrm>
        </p:spPr>
        <p:txBody>
          <a:bodyPr/>
          <a:lstStyle/>
          <a:p>
            <a:pPr marL="0" indent="0">
              <a:buFont typeface="Wingdings" pitchFamily="-111" charset="2"/>
              <a:buNone/>
            </a:pPr>
            <a:r>
              <a:rPr lang="en-US" dirty="0" smtClean="0">
                <a:ea typeface="ＭＳ Ｐゴシック" pitchFamily="-111" charset="-128"/>
                <a:cs typeface="ＭＳ Ｐゴシック" pitchFamily="-111" charset="-128"/>
              </a:rPr>
              <a:t>Having finished this course, we want you to have the following thought in your subsequent college career.</a:t>
            </a:r>
          </a:p>
          <a:p>
            <a:pPr marL="0" indent="0">
              <a:buFont typeface="Wingdings" pitchFamily="-111" charset="2"/>
              <a:buNone/>
            </a:pPr>
            <a:endParaRPr lang="en-US" dirty="0" smtClean="0">
              <a:ea typeface="ＭＳ Ｐゴシック" pitchFamily="-111" charset="-128"/>
              <a:cs typeface="ＭＳ Ｐゴシック" pitchFamily="-111" charset="-128"/>
            </a:endParaRPr>
          </a:p>
          <a:p>
            <a:pPr marL="0" indent="0">
              <a:buFont typeface="Wingdings" pitchFamily="-111" charset="2"/>
              <a:buNone/>
            </a:pPr>
            <a:r>
              <a:rPr lang="en-US" dirty="0" smtClean="0">
                <a:ea typeface="ＭＳ Ｐゴシック" pitchFamily="-111" charset="-128"/>
                <a:cs typeface="ＭＳ Ｐゴシック" pitchFamily="-111" charset="-128"/>
              </a:rPr>
              <a:t>“Hey, I’ll just write a program for that”. For us, that is “computational thinking”</a:t>
            </a:r>
          </a:p>
          <a:p>
            <a:pPr marL="0" indent="0">
              <a:buFont typeface="Wingdings" pitchFamily="-111" charset="2"/>
              <a:buNone/>
            </a:pPr>
            <a:endParaRPr lang="en-US" dirty="0" smtClean="0">
              <a:ea typeface="ＭＳ Ｐゴシック" pitchFamily="-111" charset="-128"/>
              <a:cs typeface="ＭＳ Ｐゴシック" pitchFamily="-111" charset="-128"/>
            </a:endParaRPr>
          </a:p>
          <a:p>
            <a:pPr marL="0" indent="0">
              <a:buFont typeface="Wingdings" pitchFamily="-111" charset="2"/>
              <a:buNone/>
            </a:pPr>
            <a:r>
              <a:rPr lang="en-US" dirty="0" smtClean="0">
                <a:ea typeface="ＭＳ Ｐゴシック" pitchFamily="-111" charset="-128"/>
                <a:cs typeface="ＭＳ Ｐゴシック" pitchFamily="-111" charset="-128"/>
              </a:rPr>
              <a:t>Python allows this to happen more readily.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Python the best language?</a:t>
            </a:r>
            <a:endParaRPr lang="en-US" dirty="0"/>
          </a:p>
        </p:txBody>
      </p:sp>
      <p:sp>
        <p:nvSpPr>
          <p:cNvPr id="3" name="Content Placeholder 2"/>
          <p:cNvSpPr>
            <a:spLocks noGrp="1"/>
          </p:cNvSpPr>
          <p:nvPr>
            <p:ph idx="1"/>
          </p:nvPr>
        </p:nvSpPr>
        <p:spPr/>
        <p:txBody>
          <a:bodyPr/>
          <a:lstStyle/>
          <a:p>
            <a:r>
              <a:rPr lang="en-US" dirty="0" smtClean="0"/>
              <a:t>The answer is no. This is because there is no best language. </a:t>
            </a:r>
          </a:p>
          <a:p>
            <a:r>
              <a:rPr lang="en-US" dirty="0" smtClean="0"/>
              <a:t>Computer languages, like tools, are suited for different tasks (what’s the best shovel? Depends on what you are doing).</a:t>
            </a:r>
          </a:p>
          <a:p>
            <a:r>
              <a:rPr lang="en-US" dirty="0" smtClean="0"/>
              <a:t>For introductory students, we think Python is a very good language.</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 is a computer?</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457200"/>
            <a:ext cx="8229600" cy="762000"/>
          </a:xfrm>
        </p:spPr>
        <p:txBody>
          <a:bodyPr/>
          <a:lstStyle/>
          <a:p>
            <a:pPr eaLnBrk="1" hangingPunct="1"/>
            <a:r>
              <a:rPr lang="en-US">
                <a:latin typeface="Arial" pitchFamily="-111" charset="0"/>
              </a:rPr>
              <a:t>Computer as a toaster </a:t>
            </a:r>
          </a:p>
        </p:txBody>
      </p:sp>
      <p:sp>
        <p:nvSpPr>
          <p:cNvPr id="33795" name="Rectangle 3"/>
          <p:cNvSpPr>
            <a:spLocks noGrp="1" noChangeArrowheads="1"/>
          </p:cNvSpPr>
          <p:nvPr>
            <p:ph idx="1"/>
          </p:nvPr>
        </p:nvSpPr>
        <p:spPr>
          <a:xfrm>
            <a:off x="457200" y="1295400"/>
            <a:ext cx="8229600" cy="4572000"/>
          </a:xfrm>
        </p:spPr>
        <p:txBody>
          <a:bodyPr/>
          <a:lstStyle/>
          <a:p>
            <a:pPr marL="0" indent="0" eaLnBrk="1" hangingPunct="1">
              <a:buFont typeface="Wingdings" pitchFamily="-111" charset="2"/>
              <a:buNone/>
            </a:pPr>
            <a:r>
              <a:rPr lang="en-US" dirty="0">
                <a:latin typeface="Arial" pitchFamily="-111" charset="0"/>
              </a:rPr>
              <a:t>50 years ago when computers came into common existence, they were expensive, rare items used for research.</a:t>
            </a:r>
          </a:p>
          <a:p>
            <a:pPr marL="0" indent="0" eaLnBrk="1" hangingPunct="1">
              <a:buFont typeface="Wingdings" pitchFamily="-111" charset="2"/>
              <a:buNone/>
            </a:pPr>
            <a:endParaRPr lang="en-US" dirty="0">
              <a:latin typeface="Arial" pitchFamily="-111" charset="0"/>
            </a:endParaRPr>
          </a:p>
          <a:p>
            <a:pPr marL="0" indent="0" eaLnBrk="1" hangingPunct="1">
              <a:buFont typeface="Wingdings" pitchFamily="-111" charset="2"/>
              <a:buNone/>
            </a:pPr>
            <a:r>
              <a:rPr lang="en-US" dirty="0">
                <a:latin typeface="Arial" pitchFamily="-111" charset="0"/>
              </a:rPr>
              <a:t>Today they are as common as a toaster (likely more </a:t>
            </a:r>
            <a:r>
              <a:rPr lang="en-US" dirty="0" smtClean="0">
                <a:latin typeface="Arial" pitchFamily="-111" charset="0"/>
              </a:rPr>
              <a:t>common, do you own a toaster?)</a:t>
            </a:r>
          </a:p>
          <a:p>
            <a:pPr marL="0" indent="0" eaLnBrk="1" hangingPunct="1">
              <a:buFont typeface="Wingdings" pitchFamily="-111" charset="2"/>
              <a:buNone/>
            </a:pPr>
            <a:r>
              <a:rPr lang="en-US" dirty="0">
                <a:latin typeface="Arial" pitchFamily="-111" charset="0"/>
              </a:rPr>
              <a:t>Good to know a little bit about your toaster</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Definition</a:t>
            </a:r>
            <a:endParaRPr lang="en-US"/>
          </a:p>
        </p:txBody>
      </p:sp>
      <p:sp>
        <p:nvSpPr>
          <p:cNvPr id="20483" name="Rectangle 3"/>
          <p:cNvSpPr>
            <a:spLocks noGrp="1" noChangeArrowheads="1"/>
          </p:cNvSpPr>
          <p:nvPr>
            <p:ph idx="1"/>
          </p:nvPr>
        </p:nvSpPr>
        <p:spPr/>
        <p:txBody>
          <a:bodyPr/>
          <a:lstStyle/>
          <a:p>
            <a:r>
              <a:rPr lang="en-US" dirty="0" smtClean="0"/>
              <a:t>Computer science is a discipline that involves the understanding and design of computers and computational processes.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Computers do computation</a:t>
            </a:r>
            <a:endParaRPr lang="en-US" dirty="0"/>
          </a:p>
        </p:txBody>
      </p:sp>
      <p:sp>
        <p:nvSpPr>
          <p:cNvPr id="3" name="Content Placeholder 2"/>
          <p:cNvSpPr>
            <a:spLocks noGrp="1"/>
          </p:cNvSpPr>
          <p:nvPr>
            <p:ph idx="1"/>
          </p:nvPr>
        </p:nvSpPr>
        <p:spPr/>
        <p:txBody>
          <a:bodyPr/>
          <a:lstStyle/>
          <a:p>
            <a:r>
              <a:rPr lang="en-US" dirty="0" smtClean="0"/>
              <a:t>Kind of obvious, but a computer is something that does computation.</a:t>
            </a:r>
          </a:p>
          <a:p>
            <a:r>
              <a:rPr lang="en-US" dirty="0" smtClean="0"/>
              <a:t>What’s interesting is what counts as computation</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Brain</a:t>
            </a:r>
            <a:endParaRPr lang="en-US" dirty="0"/>
          </a:p>
        </p:txBody>
      </p:sp>
      <p:sp>
        <p:nvSpPr>
          <p:cNvPr id="3" name="Content Placeholder 2"/>
          <p:cNvSpPr>
            <a:spLocks noGrp="1"/>
          </p:cNvSpPr>
          <p:nvPr>
            <p:ph idx="1"/>
          </p:nvPr>
        </p:nvSpPr>
        <p:spPr/>
        <p:txBody>
          <a:bodyPr/>
          <a:lstStyle/>
          <a:p>
            <a:r>
              <a:rPr lang="en-US" dirty="0" smtClean="0"/>
              <a:t>In the 1960’s, when computers were becoming more prevalent, they were commonly called “electronic brains”</a:t>
            </a:r>
          </a:p>
          <a:p>
            <a:r>
              <a:rPr lang="en-US" dirty="0" smtClean="0"/>
              <a:t>However, the brain as a computer as very little in common with the modern computer (except that they both do computation).</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Neuron</a:t>
            </a:r>
            <a:endParaRPr lang="en-US" dirty="0"/>
          </a:p>
        </p:txBody>
      </p:sp>
      <p:sp>
        <p:nvSpPr>
          <p:cNvPr id="3" name="Content Placeholder 2"/>
          <p:cNvSpPr>
            <a:spLocks noGrp="1"/>
          </p:cNvSpPr>
          <p:nvPr>
            <p:ph idx="1"/>
          </p:nvPr>
        </p:nvSpPr>
        <p:spPr/>
        <p:txBody>
          <a:bodyPr/>
          <a:lstStyle/>
          <a:p>
            <a:r>
              <a:rPr lang="en-US" dirty="0" smtClean="0"/>
              <a:t>The human brain consists of on the order of 100 billion (10</a:t>
            </a:r>
            <a:r>
              <a:rPr lang="en-US" baseline="30000" dirty="0" smtClean="0"/>
              <a:t>11</a:t>
            </a:r>
            <a:r>
              <a:rPr lang="en-US" dirty="0" smtClean="0"/>
              <a:t>) small cells called neurons</a:t>
            </a:r>
          </a:p>
          <a:p>
            <a:r>
              <a:rPr lang="en-US" dirty="0" smtClean="0"/>
              <a:t>Neurons have a simple task, to act as a kind of switch</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599" y="533400"/>
            <a:ext cx="8633421" cy="4572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Transmission of signal</a:t>
            </a:r>
            <a:endParaRPr lang="en-US" dirty="0"/>
          </a:p>
        </p:txBody>
      </p:sp>
      <p:sp>
        <p:nvSpPr>
          <p:cNvPr id="3" name="Content Placeholder 2"/>
          <p:cNvSpPr>
            <a:spLocks noGrp="1"/>
          </p:cNvSpPr>
          <p:nvPr>
            <p:ph idx="1"/>
          </p:nvPr>
        </p:nvSpPr>
        <p:spPr/>
        <p:txBody>
          <a:bodyPr/>
          <a:lstStyle/>
          <a:p>
            <a:r>
              <a:rPr lang="en-US" dirty="0" smtClean="0"/>
              <a:t>A neuron “fires”, sends a signal, when enough chemical transmitters accumulate at its dendrites.</a:t>
            </a:r>
          </a:p>
          <a:p>
            <a:r>
              <a:rPr lang="en-US" dirty="0" smtClean="0"/>
              <a:t>When it fires, the signal, as a chemical/electrical </a:t>
            </a:r>
            <a:r>
              <a:rPr lang="en-US" dirty="0" err="1" smtClean="0"/>
              <a:t>impluse</a:t>
            </a:r>
            <a:r>
              <a:rPr lang="en-US" dirty="0" smtClean="0"/>
              <a:t> moves down the axon</a:t>
            </a:r>
          </a:p>
          <a:p>
            <a:r>
              <a:rPr lang="en-US" dirty="0" smtClean="0"/>
              <a:t>When the signal reaches the terminals, more chemical transmitters are released to other neurons.</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Interesting facts</a:t>
            </a:r>
            <a:endParaRPr lang="en-US" dirty="0"/>
          </a:p>
        </p:txBody>
      </p:sp>
      <p:sp>
        <p:nvSpPr>
          <p:cNvPr id="3" name="Content Placeholder 2"/>
          <p:cNvSpPr>
            <a:spLocks noGrp="1"/>
          </p:cNvSpPr>
          <p:nvPr>
            <p:ph idx="1"/>
          </p:nvPr>
        </p:nvSpPr>
        <p:spPr>
          <a:xfrm>
            <a:off x="457200" y="1473205"/>
            <a:ext cx="8229600" cy="4525963"/>
          </a:xfrm>
        </p:spPr>
        <p:txBody>
          <a:bodyPr/>
          <a:lstStyle/>
          <a:p>
            <a:r>
              <a:rPr lang="en-US" dirty="0" smtClean="0"/>
              <a:t>Signal transmission is very slow</a:t>
            </a:r>
          </a:p>
          <a:p>
            <a:pPr lvl="1"/>
            <a:r>
              <a:rPr lang="en-US" dirty="0" smtClean="0"/>
              <a:t>millions times slower than a computer</a:t>
            </a:r>
          </a:p>
          <a:p>
            <a:r>
              <a:rPr lang="en-US" dirty="0" smtClean="0"/>
              <a:t>Neuron’s require recovery time before they can fire again.</a:t>
            </a:r>
          </a:p>
          <a:p>
            <a:r>
              <a:rPr lang="en-US" dirty="0" smtClean="0"/>
              <a:t>What causes a firing depends on the number of signals it receives at its dendrites and how fast they arrive.</a:t>
            </a:r>
          </a:p>
          <a:p>
            <a:pPr lvl="1"/>
            <a:r>
              <a:rPr lang="en-US" dirty="0" smtClean="0"/>
              <a:t>that is, it depends on the number of connections.</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as Computation</a:t>
            </a:r>
            <a:endParaRPr lang="en-US" dirty="0"/>
          </a:p>
        </p:txBody>
      </p:sp>
      <p:sp>
        <p:nvSpPr>
          <p:cNvPr id="3" name="Content Placeholder 2"/>
          <p:cNvSpPr>
            <a:spLocks noGrp="1"/>
          </p:cNvSpPr>
          <p:nvPr>
            <p:ph idx="1"/>
          </p:nvPr>
        </p:nvSpPr>
        <p:spPr/>
        <p:txBody>
          <a:bodyPr/>
          <a:lstStyle/>
          <a:p>
            <a:r>
              <a:rPr lang="en-US" dirty="0" smtClean="0"/>
              <a:t>There is an entire field devoted to the use of the principles of Darwin and Mendel to solve a problem: evolutionary computation</a:t>
            </a:r>
          </a:p>
          <a:p>
            <a:r>
              <a:rPr lang="en-US" dirty="0" smtClean="0"/>
              <a:t>Evolution focuses on solving a problem by generating solutions (i.e. organisms) that adapt to the present environment</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447800"/>
            <a:ext cx="9156971" cy="36576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Facts</a:t>
            </a:r>
            <a:endParaRPr lang="en-US" dirty="0"/>
          </a:p>
        </p:txBody>
      </p:sp>
      <p:sp>
        <p:nvSpPr>
          <p:cNvPr id="4" name="Content Placeholder 3"/>
          <p:cNvSpPr>
            <a:spLocks noGrp="1"/>
          </p:cNvSpPr>
          <p:nvPr>
            <p:ph idx="1"/>
          </p:nvPr>
        </p:nvSpPr>
        <p:spPr/>
        <p:txBody>
          <a:bodyPr/>
          <a:lstStyle/>
          <a:p>
            <a:r>
              <a:rPr lang="en-US" dirty="0" smtClean="0"/>
              <a:t>maintains a population of solutions</a:t>
            </a:r>
          </a:p>
          <a:p>
            <a:pPr lvl="1"/>
            <a:r>
              <a:rPr lang="en-US" dirty="0" smtClean="0"/>
              <a:t>solutions are an encoding of the problem</a:t>
            </a:r>
          </a:p>
          <a:p>
            <a:r>
              <a:rPr lang="en-US" dirty="0" smtClean="0"/>
              <a:t>Each solution is evaluated</a:t>
            </a:r>
          </a:p>
          <a:p>
            <a:r>
              <a:rPr lang="en-US" dirty="0" smtClean="0"/>
              <a:t>Good solutions tend to be used to create new solutions, variations on themselves</a:t>
            </a:r>
          </a:p>
          <a:p>
            <a:r>
              <a:rPr lang="en-US" dirty="0" smtClean="0"/>
              <a:t>Over time, the population contains better and better solutions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People!</a:t>
            </a:r>
            <a:endParaRPr lang="en-US" dirty="0"/>
          </a:p>
        </p:txBody>
      </p:sp>
      <p:sp>
        <p:nvSpPr>
          <p:cNvPr id="3" name="Content Placeholder 2"/>
          <p:cNvSpPr>
            <a:spLocks noGrp="1"/>
          </p:cNvSpPr>
          <p:nvPr>
            <p:ph idx="1"/>
          </p:nvPr>
        </p:nvSpPr>
        <p:spPr>
          <a:xfrm>
            <a:off x="457200" y="1122948"/>
            <a:ext cx="8229600" cy="5003216"/>
          </a:xfrm>
        </p:spPr>
        <p:txBody>
          <a:bodyPr/>
          <a:lstStyle/>
          <a:p>
            <a:pPr marL="0" indent="0">
              <a:buNone/>
            </a:pPr>
            <a:r>
              <a:rPr lang="en-US" dirty="0" smtClean="0"/>
              <a:t>Computers used to</a:t>
            </a:r>
          </a:p>
          <a:p>
            <a:pPr marL="0" indent="0">
              <a:buNone/>
            </a:pPr>
            <a:r>
              <a:rPr lang="en-US" dirty="0" smtClean="0"/>
              <a:t>refer to </a:t>
            </a:r>
            <a:r>
              <a:rPr lang="en-US" i="1" dirty="0" smtClean="0"/>
              <a:t>people</a:t>
            </a:r>
          </a:p>
          <a:p>
            <a:pPr marL="0" indent="0">
              <a:buNone/>
            </a:pPr>
            <a:endParaRPr lang="en-US" dirty="0" smtClean="0"/>
          </a:p>
          <a:p>
            <a:pPr marL="0" indent="0">
              <a:buNone/>
            </a:pPr>
            <a:r>
              <a:rPr lang="en-US" dirty="0" smtClean="0"/>
              <a:t>In WWII, computers</a:t>
            </a:r>
          </a:p>
          <a:p>
            <a:pPr marL="0" indent="0">
              <a:buNone/>
            </a:pPr>
            <a:r>
              <a:rPr lang="en-US" dirty="0" smtClean="0"/>
              <a:t>were people who </a:t>
            </a:r>
          </a:p>
          <a:p>
            <a:pPr marL="0" indent="0">
              <a:buNone/>
            </a:pPr>
            <a:r>
              <a:rPr lang="en-US" dirty="0" smtClean="0"/>
              <a:t>did difficult calculations</a:t>
            </a:r>
          </a:p>
          <a:p>
            <a:pPr marL="0" indent="0">
              <a:buNone/>
            </a:pPr>
            <a:r>
              <a:rPr lang="en-US" i="1" dirty="0" smtClean="0"/>
              <a:t>by hand</a:t>
            </a:r>
            <a:r>
              <a:rPr lang="en-US" dirty="0" smtClean="0"/>
              <a:t>, for things like ballistic tables.</a:t>
            </a:r>
          </a:p>
          <a:p>
            <a:pPr marL="0" indent="0">
              <a:buNone/>
            </a:pPr>
            <a:endParaRPr lang="en-US" dirty="0"/>
          </a:p>
        </p:txBody>
      </p:sp>
      <p:pic>
        <p:nvPicPr>
          <p:cNvPr id="4" name="Picture 3"/>
          <p:cNvPicPr>
            <a:picLocks noChangeAspect="1" noChangeArrowheads="1"/>
          </p:cNvPicPr>
          <p:nvPr/>
        </p:nvPicPr>
        <p:blipFill>
          <a:blip r:embed="rId2"/>
          <a:srcRect/>
          <a:stretch>
            <a:fillRect/>
          </a:stretch>
        </p:blipFill>
        <p:spPr bwMode="auto">
          <a:xfrm>
            <a:off x="4745792" y="1122948"/>
            <a:ext cx="4275207" cy="3505911"/>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A well-educated computer scientist should be able to...</a:t>
            </a:r>
            <a:endParaRPr lang="en-US" dirty="0"/>
          </a:p>
        </p:txBody>
      </p:sp>
      <p:sp>
        <p:nvSpPr>
          <p:cNvPr id="22531" name="Rectangle 3"/>
          <p:cNvSpPr>
            <a:spLocks noGrp="1" noChangeArrowheads="1"/>
          </p:cNvSpPr>
          <p:nvPr>
            <p:ph idx="1"/>
          </p:nvPr>
        </p:nvSpPr>
        <p:spPr/>
        <p:txBody>
          <a:bodyPr/>
          <a:lstStyle/>
          <a:p>
            <a:r>
              <a:rPr lang="en-US" smtClean="0"/>
              <a:t>apply the fundamental concepts and techniques of </a:t>
            </a:r>
          </a:p>
          <a:p>
            <a:pPr lvl="1"/>
            <a:r>
              <a:rPr lang="en-US" smtClean="0"/>
              <a:t>computation, </a:t>
            </a:r>
          </a:p>
          <a:p>
            <a:pPr lvl="1"/>
            <a:r>
              <a:rPr lang="en-US" smtClean="0"/>
              <a:t>algorithms, and </a:t>
            </a:r>
          </a:p>
          <a:p>
            <a:pPr lvl="1"/>
            <a:r>
              <a:rPr lang="en-US" smtClean="0"/>
              <a:t>computer design </a:t>
            </a:r>
          </a:p>
          <a:p>
            <a:r>
              <a:rPr lang="en-US" smtClean="0"/>
              <a:t>to a specific problem</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Modern Computer</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all about the switch</a:t>
            </a:r>
            <a:endParaRPr lang="en-US" dirty="0"/>
          </a:p>
        </p:txBody>
      </p:sp>
      <p:sp>
        <p:nvSpPr>
          <p:cNvPr id="3" name="Content Placeholder 2"/>
          <p:cNvSpPr>
            <a:spLocks noGrp="1"/>
          </p:cNvSpPr>
          <p:nvPr>
            <p:ph idx="1"/>
          </p:nvPr>
        </p:nvSpPr>
        <p:spPr/>
        <p:txBody>
          <a:bodyPr/>
          <a:lstStyle/>
          <a:p>
            <a:r>
              <a:rPr lang="en-US" dirty="0" smtClean="0"/>
              <a:t>The basic component of most digital circuitry is nothing more complicated than a simple switch.</a:t>
            </a:r>
          </a:p>
          <a:p>
            <a:r>
              <a:rPr lang="en-US" dirty="0" smtClean="0"/>
              <a:t>A switch’s function is pretty obvious, said in a number of different ways</a:t>
            </a:r>
          </a:p>
          <a:p>
            <a:pPr lvl="1"/>
            <a:r>
              <a:rPr lang="en-US" dirty="0" smtClean="0"/>
              <a:t>On or Off</a:t>
            </a:r>
          </a:p>
          <a:p>
            <a:pPr lvl="1"/>
            <a:r>
              <a:rPr lang="en-US" dirty="0" smtClean="0"/>
              <a:t>True or False</a:t>
            </a:r>
          </a:p>
          <a:p>
            <a:pPr lvl="1"/>
            <a:r>
              <a:rPr lang="en-US" dirty="0" smtClean="0"/>
              <a:t>1 or 0</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Electronic switch</a:t>
            </a:r>
            <a:endParaRPr lang="en-US" dirty="0"/>
          </a:p>
        </p:txBody>
      </p:sp>
      <p:sp>
        <p:nvSpPr>
          <p:cNvPr id="3" name="Content Placeholder 2"/>
          <p:cNvSpPr>
            <a:spLocks noGrp="1"/>
          </p:cNvSpPr>
          <p:nvPr>
            <p:ph idx="1"/>
          </p:nvPr>
        </p:nvSpPr>
        <p:spPr>
          <a:xfrm>
            <a:off x="457200" y="1243264"/>
            <a:ext cx="3633537" cy="4882900"/>
          </a:xfrm>
        </p:spPr>
        <p:txBody>
          <a:bodyPr/>
          <a:lstStyle/>
          <a:p>
            <a:r>
              <a:rPr lang="en-US" dirty="0" smtClean="0"/>
              <a:t>Early computers used vacuum tubes as switches</a:t>
            </a:r>
          </a:p>
          <a:p>
            <a:r>
              <a:rPr lang="en-US" dirty="0" smtClean="0"/>
              <a:t>Later, transistors were used as substitutes</a:t>
            </a:r>
            <a:endParaRPr lang="en-US" dirty="0"/>
          </a:p>
        </p:txBody>
      </p:sp>
      <p:pic>
        <p:nvPicPr>
          <p:cNvPr id="4" name="Picture 3"/>
          <p:cNvPicPr>
            <a:picLocks noChangeAspect="1" noChangeArrowheads="1"/>
          </p:cNvPicPr>
          <p:nvPr/>
        </p:nvPicPr>
        <p:blipFill>
          <a:blip r:embed="rId2"/>
          <a:srcRect/>
          <a:stretch>
            <a:fillRect/>
          </a:stretch>
        </p:blipFill>
        <p:spPr bwMode="auto">
          <a:xfrm>
            <a:off x="3903578" y="1417638"/>
            <a:ext cx="5240421" cy="4672013"/>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Switches for Boolean Circuits</a:t>
            </a:r>
            <a:endParaRPr lang="en-US" dirty="0"/>
          </a:p>
        </p:txBody>
      </p:sp>
      <p:sp>
        <p:nvSpPr>
          <p:cNvPr id="3" name="Content Placeholder 2"/>
          <p:cNvSpPr>
            <a:spLocks noGrp="1"/>
          </p:cNvSpPr>
          <p:nvPr>
            <p:ph idx="1"/>
          </p:nvPr>
        </p:nvSpPr>
        <p:spPr>
          <a:xfrm>
            <a:off x="457200" y="1225897"/>
            <a:ext cx="8229600" cy="1675050"/>
          </a:xfrm>
        </p:spPr>
        <p:txBody>
          <a:bodyPr/>
          <a:lstStyle/>
          <a:p>
            <a:r>
              <a:rPr lang="en-US" dirty="0" smtClean="0"/>
              <a:t>Switches can be used to construct more complicated functions, such as Boolean circuits (and on left, or on right)</a:t>
            </a:r>
            <a:endParaRPr lang="en-US" dirty="0"/>
          </a:p>
        </p:txBody>
      </p:sp>
      <p:pic>
        <p:nvPicPr>
          <p:cNvPr id="4" name="Picture 3"/>
          <p:cNvPicPr>
            <a:picLocks noChangeAspect="1" noChangeArrowheads="1"/>
          </p:cNvPicPr>
          <p:nvPr/>
        </p:nvPicPr>
        <p:blipFill>
          <a:blip r:embed="rId2"/>
          <a:srcRect/>
          <a:stretch>
            <a:fillRect/>
          </a:stretch>
        </p:blipFill>
        <p:spPr bwMode="auto">
          <a:xfrm>
            <a:off x="0" y="3176087"/>
            <a:ext cx="9144000" cy="2898775"/>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1062"/>
            <a:ext cx="8229600" cy="701257"/>
          </a:xfrm>
        </p:spPr>
        <p:txBody>
          <a:bodyPr/>
          <a:lstStyle/>
          <a:p>
            <a:r>
              <a:rPr lang="en-US" dirty="0" smtClean="0"/>
              <a:t>Transistor is the key</a:t>
            </a:r>
            <a:endParaRPr lang="en-US" dirty="0"/>
          </a:p>
        </p:txBody>
      </p:sp>
      <p:sp>
        <p:nvSpPr>
          <p:cNvPr id="3" name="Content Placeholder 2"/>
          <p:cNvSpPr>
            <a:spLocks noGrp="1"/>
          </p:cNvSpPr>
          <p:nvPr>
            <p:ph idx="1"/>
          </p:nvPr>
        </p:nvSpPr>
        <p:spPr>
          <a:xfrm>
            <a:off x="121653" y="1043333"/>
            <a:ext cx="8848558" cy="2298783"/>
          </a:xfrm>
        </p:spPr>
        <p:txBody>
          <a:bodyPr/>
          <a:lstStyle/>
          <a:p>
            <a:pPr marL="0" indent="0">
              <a:buNone/>
            </a:pPr>
            <a:r>
              <a:rPr lang="en-US" dirty="0" smtClean="0"/>
              <a:t>Transistor is an electronic switch:</a:t>
            </a:r>
          </a:p>
          <a:p>
            <a:pPr marL="227013" indent="-227013"/>
            <a:r>
              <a:rPr lang="en-US" dirty="0" smtClean="0"/>
              <a:t>if gate has current, then signal flows from source to sink</a:t>
            </a:r>
          </a:p>
          <a:p>
            <a:pPr marL="227013" indent="-227013"/>
            <a:r>
              <a:rPr lang="en-US" dirty="0" smtClean="0"/>
              <a:t>if gate has no current, no flow</a:t>
            </a:r>
            <a:endParaRPr lang="en-US" dirty="0"/>
          </a:p>
        </p:txBody>
      </p:sp>
      <p:pic>
        <p:nvPicPr>
          <p:cNvPr id="5" name="Picture 4"/>
          <p:cNvPicPr>
            <a:picLocks noChangeAspect="1"/>
          </p:cNvPicPr>
          <p:nvPr/>
        </p:nvPicPr>
        <p:blipFill>
          <a:blip r:embed="rId2"/>
          <a:stretch>
            <a:fillRect/>
          </a:stretch>
        </p:blipFill>
        <p:spPr>
          <a:xfrm>
            <a:off x="609600" y="3352800"/>
            <a:ext cx="8100204" cy="27432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a very interesting switch</a:t>
            </a:r>
            <a:endParaRPr lang="en-US" dirty="0"/>
          </a:p>
        </p:txBody>
      </p:sp>
      <p:sp>
        <p:nvSpPr>
          <p:cNvPr id="3" name="Content Placeholder 2"/>
          <p:cNvSpPr>
            <a:spLocks noGrp="1"/>
          </p:cNvSpPr>
          <p:nvPr>
            <p:ph idx="1"/>
          </p:nvPr>
        </p:nvSpPr>
        <p:spPr/>
        <p:txBody>
          <a:bodyPr/>
          <a:lstStyle/>
          <a:p>
            <a:pPr marL="0" indent="0">
              <a:buNone/>
            </a:pPr>
            <a:r>
              <a:rPr lang="en-US" dirty="0" smtClean="0"/>
              <a:t>Transistors have three interesting “features” that have made them the fundamental element of the computer revolution</a:t>
            </a:r>
          </a:p>
          <a:p>
            <a:pPr marL="0" indent="0"/>
            <a:r>
              <a:rPr lang="en-US" dirty="0" smtClean="0"/>
              <a:t> size</a:t>
            </a:r>
          </a:p>
          <a:p>
            <a:pPr marL="0" indent="0"/>
            <a:r>
              <a:rPr lang="en-US" dirty="0" smtClean="0"/>
              <a:t> quantity</a:t>
            </a:r>
          </a:p>
          <a:p>
            <a:pPr marL="0" indent="0"/>
            <a:r>
              <a:rPr lang="en-US" dirty="0" smtClean="0"/>
              <a:t> speed</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74520"/>
          </a:xfrm>
        </p:spPr>
        <p:txBody>
          <a:bodyPr/>
          <a:lstStyle/>
          <a:p>
            <a:r>
              <a:rPr lang="en-US" dirty="0" smtClean="0"/>
              <a:t>Size</a:t>
            </a:r>
            <a:endParaRPr lang="en-US" dirty="0"/>
          </a:p>
        </p:txBody>
      </p:sp>
      <p:sp>
        <p:nvSpPr>
          <p:cNvPr id="3" name="Content Placeholder 2"/>
          <p:cNvSpPr>
            <a:spLocks noGrp="1"/>
          </p:cNvSpPr>
          <p:nvPr>
            <p:ph idx="1"/>
          </p:nvPr>
        </p:nvSpPr>
        <p:spPr>
          <a:xfrm>
            <a:off x="457200" y="949158"/>
            <a:ext cx="8229600" cy="4525963"/>
          </a:xfrm>
        </p:spPr>
        <p:txBody>
          <a:bodyPr/>
          <a:lstStyle/>
          <a:p>
            <a:pPr>
              <a:buNone/>
            </a:pPr>
            <a:r>
              <a:rPr lang="en-US" dirty="0" smtClean="0"/>
              <a:t>Originally very large</a:t>
            </a:r>
            <a:endParaRPr lang="en-US" dirty="0"/>
          </a:p>
        </p:txBody>
      </p:sp>
      <p:pic>
        <p:nvPicPr>
          <p:cNvPr id="4" name="Picture 3"/>
          <p:cNvPicPr>
            <a:picLocks noChangeAspect="1" noChangeArrowheads="1"/>
          </p:cNvPicPr>
          <p:nvPr/>
        </p:nvPicPr>
        <p:blipFill>
          <a:blip r:embed="rId2"/>
          <a:srcRect/>
          <a:stretch>
            <a:fillRect/>
          </a:stretch>
        </p:blipFill>
        <p:spPr bwMode="auto">
          <a:xfrm>
            <a:off x="-1" y="1859585"/>
            <a:ext cx="3780555" cy="2903394"/>
          </a:xfrm>
          <a:prstGeom prst="rect">
            <a:avLst/>
          </a:prstGeom>
          <a:noFill/>
          <a:ln w="9525">
            <a:noFill/>
            <a:miter lim="800000"/>
            <a:headEnd/>
            <a:tailEnd/>
          </a:ln>
          <a:effectLst/>
        </p:spPr>
      </p:pic>
      <p:pic>
        <p:nvPicPr>
          <p:cNvPr id="6" name="Picture 5" descr="circuit.jpg"/>
          <p:cNvPicPr>
            <a:picLocks noChangeAspect="1"/>
          </p:cNvPicPr>
          <p:nvPr/>
        </p:nvPicPr>
        <p:blipFill>
          <a:blip r:embed="rId3"/>
          <a:stretch>
            <a:fillRect/>
          </a:stretch>
        </p:blipFill>
        <p:spPr>
          <a:xfrm>
            <a:off x="4584700" y="1758950"/>
            <a:ext cx="4559300" cy="3340100"/>
          </a:xfrm>
          <a:prstGeom prst="rect">
            <a:avLst/>
          </a:prstGeom>
        </p:spPr>
      </p:pic>
      <p:sp>
        <p:nvSpPr>
          <p:cNvPr id="7" name="TextBox 6"/>
          <p:cNvSpPr txBox="1"/>
          <p:nvPr/>
        </p:nvSpPr>
        <p:spPr>
          <a:xfrm>
            <a:off x="254000" y="5099050"/>
            <a:ext cx="2134681" cy="369332"/>
          </a:xfrm>
          <a:prstGeom prst="rect">
            <a:avLst/>
          </a:prstGeom>
          <a:noFill/>
        </p:spPr>
        <p:txBody>
          <a:bodyPr wrap="none" rtlCol="0">
            <a:spAutoFit/>
          </a:bodyPr>
          <a:lstStyle/>
          <a:p>
            <a:r>
              <a:rPr lang="en-US" dirty="0" smtClean="0"/>
              <a:t>Shockley transistor</a:t>
            </a:r>
            <a:endParaRPr lang="en-US" dirty="0"/>
          </a:p>
        </p:txBody>
      </p:sp>
      <p:sp>
        <p:nvSpPr>
          <p:cNvPr id="8" name="TextBox 7"/>
          <p:cNvSpPr txBox="1"/>
          <p:nvPr/>
        </p:nvSpPr>
        <p:spPr>
          <a:xfrm>
            <a:off x="5347368" y="5120138"/>
            <a:ext cx="2442721" cy="369332"/>
          </a:xfrm>
          <a:prstGeom prst="rect">
            <a:avLst/>
          </a:prstGeom>
          <a:noFill/>
        </p:spPr>
        <p:txBody>
          <a:bodyPr wrap="none" rtlCol="0">
            <a:spAutoFit/>
          </a:bodyPr>
          <a:lstStyle/>
          <a:p>
            <a:r>
              <a:rPr lang="en-US" dirty="0" err="1" smtClean="0"/>
              <a:t>Kilby</a:t>
            </a:r>
            <a:r>
              <a:rPr lang="en-US" dirty="0" smtClean="0"/>
              <a:t> integrated circuit</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first </a:t>
            </a:r>
            <a:r>
              <a:rPr lang="en-US" dirty="0" err="1" smtClean="0"/>
              <a:t>cpu</a:t>
            </a:r>
            <a:endParaRPr lang="en-US" dirty="0"/>
          </a:p>
        </p:txBody>
      </p:sp>
      <p:sp>
        <p:nvSpPr>
          <p:cNvPr id="3" name="Content Placeholder 2"/>
          <p:cNvSpPr>
            <a:spLocks noGrp="1"/>
          </p:cNvSpPr>
          <p:nvPr>
            <p:ph idx="1"/>
          </p:nvPr>
        </p:nvSpPr>
        <p:spPr>
          <a:xfrm>
            <a:off x="457200" y="1092216"/>
            <a:ext cx="8229600" cy="1995889"/>
          </a:xfrm>
        </p:spPr>
        <p:txBody>
          <a:bodyPr/>
          <a:lstStyle/>
          <a:p>
            <a:pPr marL="0" indent="0">
              <a:buNone/>
            </a:pPr>
            <a:r>
              <a:rPr lang="en-US" dirty="0" smtClean="0"/>
              <a:t>By 1971, Intel had created a “computer on a chip”, the 4004 microprocessor, the size of a fingernail with 2300 transistors</a:t>
            </a:r>
            <a:endParaRPr lang="en-US" dirty="0"/>
          </a:p>
        </p:txBody>
      </p:sp>
      <p:pic>
        <p:nvPicPr>
          <p:cNvPr id="4" name="Picture 3" descr="ic.jpg"/>
          <p:cNvPicPr>
            <a:picLocks noChangeAspect="1"/>
          </p:cNvPicPr>
          <p:nvPr/>
        </p:nvPicPr>
        <p:blipFill>
          <a:blip r:embed="rId2"/>
          <a:stretch>
            <a:fillRect/>
          </a:stretch>
        </p:blipFill>
        <p:spPr>
          <a:xfrm>
            <a:off x="2558382" y="2664327"/>
            <a:ext cx="4508500" cy="34544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now, </a:t>
            </a:r>
            <a:r>
              <a:rPr lang="en-US" i="1" dirty="0" smtClean="0"/>
              <a:t>really </a:t>
            </a:r>
            <a:r>
              <a:rPr lang="en-US" dirty="0" smtClean="0"/>
              <a:t>small!</a:t>
            </a:r>
            <a:endParaRPr lang="en-US" dirty="0"/>
          </a:p>
        </p:txBody>
      </p:sp>
      <p:sp>
        <p:nvSpPr>
          <p:cNvPr id="3" name="Content Placeholder 2"/>
          <p:cNvSpPr>
            <a:spLocks noGrp="1"/>
          </p:cNvSpPr>
          <p:nvPr>
            <p:ph idx="1"/>
          </p:nvPr>
        </p:nvSpPr>
        <p:spPr>
          <a:xfrm>
            <a:off x="457200" y="1203159"/>
            <a:ext cx="8229600" cy="1216526"/>
          </a:xfrm>
        </p:spPr>
        <p:txBody>
          <a:bodyPr/>
          <a:lstStyle/>
          <a:p>
            <a:pPr marL="0" indent="0">
              <a:buNone/>
            </a:pPr>
            <a:r>
              <a:rPr lang="en-US" dirty="0" smtClean="0"/>
              <a:t>Chips now have gates measured in billionths of a meter (nanometers, nm)</a:t>
            </a:r>
            <a:endParaRPr lang="en-US" dirty="0"/>
          </a:p>
        </p:txBody>
      </p:sp>
      <p:pic>
        <p:nvPicPr>
          <p:cNvPr id="4" name="Picture 3"/>
          <p:cNvPicPr>
            <a:picLocks noChangeAspect="1" noChangeArrowheads="1"/>
          </p:cNvPicPr>
          <p:nvPr/>
        </p:nvPicPr>
        <p:blipFill>
          <a:blip r:embed="rId2"/>
          <a:srcRect/>
          <a:stretch>
            <a:fillRect/>
          </a:stretch>
        </p:blipFill>
        <p:spPr bwMode="auto">
          <a:xfrm>
            <a:off x="0" y="2259264"/>
            <a:ext cx="9144000" cy="3360738"/>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096168" cy="3294730"/>
          </a:xfrm>
        </p:spPr>
        <p:txBody>
          <a:bodyPr/>
          <a:lstStyle/>
          <a:p>
            <a:r>
              <a:rPr lang="en-US" dirty="0" smtClean="0"/>
              <a:t>Smaller means more</a:t>
            </a:r>
            <a:endParaRPr lang="en-US" dirty="0"/>
          </a:p>
        </p:txBody>
      </p:sp>
      <p:pic>
        <p:nvPicPr>
          <p:cNvPr id="3" name="Picture 2"/>
          <p:cNvPicPr>
            <a:picLocks noChangeAspect="1"/>
          </p:cNvPicPr>
          <p:nvPr/>
        </p:nvPicPr>
        <p:blipFill>
          <a:blip r:embed="rId2"/>
          <a:stretch>
            <a:fillRect/>
          </a:stretch>
        </p:blipFill>
        <p:spPr>
          <a:xfrm>
            <a:off x="1905000" y="1295400"/>
            <a:ext cx="7239000" cy="47150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…including</a:t>
            </a:r>
            <a:endParaRPr lang="en-US"/>
          </a:p>
        </p:txBody>
      </p:sp>
      <p:sp>
        <p:nvSpPr>
          <p:cNvPr id="24579" name="Rectangle 3"/>
          <p:cNvSpPr>
            <a:spLocks noGrp="1" noChangeArrowheads="1"/>
          </p:cNvSpPr>
          <p:nvPr>
            <p:ph idx="1"/>
          </p:nvPr>
        </p:nvSpPr>
        <p:spPr/>
        <p:txBody>
          <a:bodyPr/>
          <a:lstStyle/>
          <a:p>
            <a:r>
              <a:rPr lang="en-US" smtClean="0"/>
              <a:t>detailing of specifications, </a:t>
            </a:r>
          </a:p>
          <a:p>
            <a:r>
              <a:rPr lang="en-US" smtClean="0"/>
              <a:t>analysis of the problem, </a:t>
            </a:r>
          </a:p>
          <a:p>
            <a:r>
              <a:rPr lang="en-US" smtClean="0"/>
              <a:t>provide a design that </a:t>
            </a:r>
          </a:p>
          <a:p>
            <a:pPr lvl="1"/>
            <a:r>
              <a:rPr lang="en-US" smtClean="0"/>
              <a:t>functions as desired, </a:t>
            </a:r>
          </a:p>
          <a:p>
            <a:pPr lvl="1"/>
            <a:r>
              <a:rPr lang="en-US" smtClean="0"/>
              <a:t>has satisfactory performance, </a:t>
            </a:r>
          </a:p>
          <a:p>
            <a:pPr lvl="1"/>
            <a:r>
              <a:rPr lang="en-US" smtClean="0"/>
              <a:t>is reliable and maintainable, </a:t>
            </a:r>
          </a:p>
          <a:p>
            <a:pPr lvl="1"/>
            <a:r>
              <a:rPr lang="en-US" smtClean="0"/>
              <a:t>and meets desired cost criteria.</a:t>
            </a:r>
          </a:p>
          <a:p>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Title 1"/>
          <p:cNvSpPr>
            <a:spLocks noGrp="1"/>
          </p:cNvSpPr>
          <p:nvPr>
            <p:ph type="title"/>
          </p:nvPr>
        </p:nvSpPr>
        <p:spPr>
          <a:xfrm>
            <a:off x="457200" y="457200"/>
            <a:ext cx="5791200" cy="1371600"/>
          </a:xfrm>
        </p:spPr>
        <p:txBody>
          <a:bodyPr/>
          <a:lstStyle/>
          <a:p>
            <a:r>
              <a:rPr lang="en-US" smtClean="0">
                <a:latin typeface="Arial" pitchFamily="-109" charset="0"/>
              </a:rPr>
              <a:t>GPUs too!</a:t>
            </a:r>
          </a:p>
        </p:txBody>
      </p:sp>
      <p:graphicFrame>
        <p:nvGraphicFramePr>
          <p:cNvPr id="66562" name="Content Placeholder 4"/>
          <p:cNvGraphicFramePr>
            <a:graphicFrameLocks noGrp="1" noChangeAspect="1"/>
          </p:cNvGraphicFramePr>
          <p:nvPr>
            <p:ph idx="1"/>
          </p:nvPr>
        </p:nvGraphicFramePr>
        <p:xfrm>
          <a:off x="0" y="2819400"/>
          <a:ext cx="8877300" cy="1981200"/>
        </p:xfrm>
        <a:graphic>
          <a:graphicData uri="http://schemas.openxmlformats.org/presentationml/2006/ole">
            <mc:AlternateContent xmlns:mc="http://schemas.openxmlformats.org/markup-compatibility/2006">
              <mc:Choice xmlns:v="urn:schemas-microsoft-com:vml" Requires="v">
                <p:oleObj spid="_x0000_s4114" name="Worksheet" r:id="rId4" imgW="4495800" imgH="1003300" progId="Excel.Sheet.12">
                  <p:embed/>
                </p:oleObj>
              </mc:Choice>
              <mc:Fallback>
                <p:oleObj name="Worksheet" r:id="rId4" imgW="4495800" imgH="1003300" progId="Excel.Shee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819400"/>
                        <a:ext cx="8877300" cy="198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latin typeface="Arial" pitchFamily="-109" charset="0"/>
              </a:rPr>
              <a:t>Moore’s Law</a:t>
            </a:r>
          </a:p>
        </p:txBody>
      </p:sp>
      <p:sp>
        <p:nvSpPr>
          <p:cNvPr id="67587" name="Rectangle 3"/>
          <p:cNvSpPr>
            <a:spLocks noGrp="1" noChangeArrowheads="1"/>
          </p:cNvSpPr>
          <p:nvPr>
            <p:ph idx="1"/>
          </p:nvPr>
        </p:nvSpPr>
        <p:spPr/>
        <p:txBody>
          <a:bodyPr/>
          <a:lstStyle/>
          <a:p>
            <a:pPr eaLnBrk="1" hangingPunct="1"/>
            <a:r>
              <a:rPr lang="en-US">
                <a:latin typeface="Arial" pitchFamily="-109" charset="0"/>
              </a:rPr>
              <a:t>Gordon Moore is one of the founders of the chip maker Intel</a:t>
            </a:r>
          </a:p>
          <a:p>
            <a:pPr eaLnBrk="1" hangingPunct="1"/>
            <a:r>
              <a:rPr lang="en-US">
                <a:latin typeface="Arial" pitchFamily="-109" charset="0"/>
              </a:rPr>
              <a:t>in 1965, he has observed (over that last 15 years or so) the growth rate of the number of transistors in a circuit</a:t>
            </a:r>
          </a:p>
          <a:p>
            <a:pPr eaLnBrk="1" hangingPunct="1"/>
            <a:r>
              <a:rPr lang="en-US">
                <a:latin typeface="Arial" pitchFamily="-109" charset="0"/>
              </a:rPr>
              <a:t>Made a famous prediction</a:t>
            </a:r>
          </a:p>
          <a:p>
            <a:pPr eaLnBrk="1" hangingPunct="1"/>
            <a:endParaRPr lang="en-US">
              <a:latin typeface="Arial" pitchFamily="-109"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Content Placeholder 4" descr="683px-Transistor_Count_and_Moore's_Law_-_2008.svg.png"/>
          <p:cNvPicPr>
            <a:picLocks noGrp="1" noChangeAspect="1"/>
          </p:cNvPicPr>
          <p:nvPr>
            <p:ph idx="1"/>
          </p:nvPr>
        </p:nvPicPr>
        <p:blipFill>
          <a:blip r:embed="rId2"/>
          <a:srcRect l="-18636" r="-18636"/>
          <a:stretch>
            <a:fillRect/>
          </a:stretch>
        </p:blipFill>
        <p:spPr>
          <a:xfrm>
            <a:off x="0" y="381000"/>
            <a:ext cx="8826500" cy="5638800"/>
          </a:xfr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7200" y="457200"/>
            <a:ext cx="8229600" cy="685800"/>
          </a:xfrm>
        </p:spPr>
        <p:txBody>
          <a:bodyPr/>
          <a:lstStyle/>
          <a:p>
            <a:pPr eaLnBrk="1" hangingPunct="1"/>
            <a:r>
              <a:rPr lang="en-US">
                <a:latin typeface="Arial" pitchFamily="-109" charset="0"/>
              </a:rPr>
              <a:t>The “law”</a:t>
            </a:r>
          </a:p>
        </p:txBody>
      </p:sp>
      <p:sp>
        <p:nvSpPr>
          <p:cNvPr id="70659" name="Rectangle 3"/>
          <p:cNvSpPr>
            <a:spLocks noGrp="1" noChangeArrowheads="1"/>
          </p:cNvSpPr>
          <p:nvPr>
            <p:ph idx="1"/>
          </p:nvPr>
        </p:nvSpPr>
        <p:spPr>
          <a:xfrm>
            <a:off x="304800" y="1066800"/>
            <a:ext cx="8229600" cy="4953000"/>
          </a:xfrm>
        </p:spPr>
        <p:txBody>
          <a:bodyPr/>
          <a:lstStyle/>
          <a:p>
            <a:pPr marL="0" indent="0" eaLnBrk="1" hangingPunct="1">
              <a:lnSpc>
                <a:spcPct val="90000"/>
              </a:lnSpc>
              <a:buFont typeface="Wingdings" pitchFamily="-109" charset="2"/>
              <a:buNone/>
              <a:tabLst>
                <a:tab pos="171450" algn="l"/>
              </a:tabLst>
            </a:pPr>
            <a:r>
              <a:rPr lang="en-US" sz="2800">
                <a:latin typeface="Arial" pitchFamily="-109" charset="0"/>
              </a:rPr>
              <a:t>“The complexity for minimum component costs has increased at a rate of roughly a factor of two per year ... Certainly over the short term this rate can be expected to continue, if not to increase. Over the longer term, the rate of increase is a bit more uncertain, although there is no reason to believe it will not remain nearly constant for at least 10 years. That means by 1975, the number of components per integrated circuit for minimum cost will be 65,000. I believe that such a large circuit can be built on a single wafer”</a:t>
            </a:r>
          </a:p>
          <a:p>
            <a:pPr marL="0" indent="0" eaLnBrk="1" hangingPunct="1">
              <a:lnSpc>
                <a:spcPct val="90000"/>
              </a:lnSpc>
              <a:buFont typeface="Wingdings" pitchFamily="-109" charset="2"/>
              <a:buNone/>
              <a:tabLst>
                <a:tab pos="171450" algn="l"/>
              </a:tabLst>
            </a:pPr>
            <a:r>
              <a:rPr lang="en-US" sz="2800">
                <a:latin typeface="Arial" pitchFamily="-109" charset="0"/>
              </a:rPr>
              <a:t>			Electronics Magazine 19 April 1965</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atin typeface="Arial" pitchFamily="-109" charset="0"/>
              </a:rPr>
              <a:t>What it means</a:t>
            </a:r>
          </a:p>
        </p:txBody>
      </p:sp>
      <p:sp>
        <p:nvSpPr>
          <p:cNvPr id="72707" name="Rectangle 3"/>
          <p:cNvSpPr>
            <a:spLocks noGrp="1" noChangeArrowheads="1"/>
          </p:cNvSpPr>
          <p:nvPr>
            <p:ph idx="1"/>
          </p:nvPr>
        </p:nvSpPr>
        <p:spPr/>
        <p:txBody>
          <a:bodyPr/>
          <a:lstStyle/>
          <a:p>
            <a:pPr eaLnBrk="1" hangingPunct="1"/>
            <a:r>
              <a:rPr lang="en-US">
                <a:latin typeface="Arial" pitchFamily="-109" charset="0"/>
              </a:rPr>
              <a:t>Roughly, since 1965, the number of transistors on a chip doubles every 18 months for approximately the same cost</a:t>
            </a:r>
          </a:p>
          <a:p>
            <a:pPr eaLnBrk="1" hangingPunct="1"/>
            <a:r>
              <a:rPr lang="en-US">
                <a:latin typeface="Arial" pitchFamily="-109" charset="0"/>
              </a:rPr>
              <a:t>Often quoted as the speed of a cpu doubling every 18 months for the same cost</a:t>
            </a:r>
          </a:p>
          <a:p>
            <a:pPr eaLnBrk="1" hangingPunct="1"/>
            <a:r>
              <a:rPr lang="en-US">
                <a:latin typeface="Arial" pitchFamily="-109" charset="0"/>
              </a:rPr>
              <a:t>speed and density were related</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26"/>
          <p:cNvSpPr>
            <a:spLocks noGrp="1" noChangeArrowheads="1"/>
          </p:cNvSpPr>
          <p:nvPr>
            <p:ph type="title"/>
          </p:nvPr>
        </p:nvSpPr>
        <p:spPr>
          <a:xfrm>
            <a:off x="457200" y="274638"/>
            <a:ext cx="8229600" cy="563562"/>
          </a:xfrm>
        </p:spPr>
        <p:txBody>
          <a:bodyPr/>
          <a:lstStyle/>
          <a:p>
            <a:pPr eaLnBrk="1" hangingPunct="1"/>
            <a:r>
              <a:rPr lang="en-US" dirty="0">
                <a:latin typeface="Arial" pitchFamily="-109" charset="0"/>
              </a:rPr>
              <a:t>How fast</a:t>
            </a:r>
          </a:p>
        </p:txBody>
      </p:sp>
      <p:sp>
        <p:nvSpPr>
          <p:cNvPr id="76803" name="Rectangle 1027"/>
          <p:cNvSpPr>
            <a:spLocks noGrp="1" noChangeArrowheads="1"/>
          </p:cNvSpPr>
          <p:nvPr>
            <p:ph idx="1"/>
          </p:nvPr>
        </p:nvSpPr>
        <p:spPr>
          <a:xfrm>
            <a:off x="381000" y="685800"/>
            <a:ext cx="8229600" cy="4525963"/>
          </a:xfrm>
        </p:spPr>
        <p:txBody>
          <a:bodyPr/>
          <a:lstStyle/>
          <a:p>
            <a:pPr marL="0" indent="0" eaLnBrk="1" hangingPunct="1">
              <a:buFont typeface="Wingdings" pitchFamily="-109" charset="2"/>
              <a:buNone/>
            </a:pPr>
            <a:r>
              <a:rPr lang="en-US" dirty="0">
                <a:latin typeface="Arial" pitchFamily="-109" charset="0"/>
              </a:rPr>
              <a:t>Typical processor this day runs at GHz speeds. That is 1 billion </a:t>
            </a:r>
            <a:r>
              <a:rPr lang="en-US" dirty="0" smtClean="0">
                <a:latin typeface="Arial" pitchFamily="-109" charset="0"/>
              </a:rPr>
              <a:t>operations </a:t>
            </a:r>
            <a:r>
              <a:rPr lang="en-US" dirty="0">
                <a:latin typeface="Arial" pitchFamily="-109" charset="0"/>
              </a:rPr>
              <a:t>a second.</a:t>
            </a:r>
          </a:p>
          <a:p>
            <a:pPr marL="0" indent="0" eaLnBrk="1" hangingPunct="1">
              <a:buFont typeface="Wingdings" pitchFamily="-109" charset="2"/>
              <a:buNone/>
            </a:pPr>
            <a:endParaRPr lang="en-US" dirty="0">
              <a:latin typeface="Arial" pitchFamily="-109" charset="0"/>
            </a:endParaRPr>
          </a:p>
        </p:txBody>
      </p:sp>
      <p:pic>
        <p:nvPicPr>
          <p:cNvPr id="2" name="Picture 1"/>
          <p:cNvPicPr>
            <a:picLocks noChangeAspect="1"/>
          </p:cNvPicPr>
          <p:nvPr/>
        </p:nvPicPr>
        <p:blipFill>
          <a:blip r:embed="rId3"/>
          <a:stretch>
            <a:fillRect/>
          </a:stretch>
        </p:blipFill>
        <p:spPr>
          <a:xfrm>
            <a:off x="2133600" y="1676400"/>
            <a:ext cx="6878053" cy="4191000"/>
          </a:xfrm>
          <a:prstGeom prst="rect">
            <a:avLst/>
          </a:prstGeom>
        </p:spPr>
      </p:pic>
      <p:sp>
        <p:nvSpPr>
          <p:cNvPr id="3" name="TextBox 2"/>
          <p:cNvSpPr txBox="1"/>
          <p:nvPr/>
        </p:nvSpPr>
        <p:spPr bwMode="auto">
          <a:xfrm>
            <a:off x="1143000" y="5715000"/>
            <a:ext cx="5728025"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sz="3600" dirty="0" smtClean="0">
                <a:latin typeface="+mj-lt"/>
              </a:rPr>
              <a:t>How fast is a nanosecond?</a:t>
            </a:r>
            <a:endParaRPr lang="en-US" sz="3600" dirty="0">
              <a:latin typeface="+mj-lt"/>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26"/>
          <p:cNvSpPr>
            <a:spLocks noGrp="1" noChangeArrowheads="1"/>
          </p:cNvSpPr>
          <p:nvPr>
            <p:ph type="title"/>
          </p:nvPr>
        </p:nvSpPr>
        <p:spPr/>
        <p:txBody>
          <a:bodyPr/>
          <a:lstStyle/>
          <a:p>
            <a:pPr eaLnBrk="1" hangingPunct="1"/>
            <a:r>
              <a:rPr lang="en-US">
                <a:latin typeface="Arial" pitchFamily="-109" charset="0"/>
              </a:rPr>
              <a:t>Nanoseconds</a:t>
            </a:r>
          </a:p>
        </p:txBody>
      </p:sp>
      <p:sp>
        <p:nvSpPr>
          <p:cNvPr id="168963" name="Rectangle 1027"/>
          <p:cNvSpPr>
            <a:spLocks noGrp="1" noChangeArrowheads="1"/>
          </p:cNvSpPr>
          <p:nvPr>
            <p:ph idx="1"/>
          </p:nvPr>
        </p:nvSpPr>
        <p:spPr/>
        <p:txBody>
          <a:bodyPr/>
          <a:lstStyle/>
          <a:p>
            <a:pPr eaLnBrk="1" hangingPunct="1"/>
            <a:r>
              <a:rPr lang="en-US">
                <a:latin typeface="Arial" pitchFamily="-109" charset="0"/>
              </a:rPr>
              <a:t>Speed of light =186,000 miles/sec, </a:t>
            </a:r>
            <a:br>
              <a:rPr lang="en-US">
                <a:latin typeface="Arial" pitchFamily="-109" charset="0"/>
              </a:rPr>
            </a:br>
            <a:r>
              <a:rPr lang="en-US">
                <a:latin typeface="Arial" pitchFamily="-109" charset="0"/>
              </a:rPr>
              <a:t>3x10</a:t>
            </a:r>
            <a:r>
              <a:rPr lang="en-US" baseline="30000">
                <a:latin typeface="Arial" pitchFamily="-109" charset="0"/>
              </a:rPr>
              <a:t>8</a:t>
            </a:r>
            <a:r>
              <a:rPr lang="en-US">
                <a:latin typeface="Arial" pitchFamily="-109" charset="0"/>
              </a:rPr>
              <a:t> meters/sec (actually 299,792,458)</a:t>
            </a:r>
          </a:p>
          <a:p>
            <a:pPr eaLnBrk="1" hangingPunct="1"/>
            <a:r>
              <a:rPr lang="en-US">
                <a:latin typeface="Arial" pitchFamily="-109" charset="0"/>
              </a:rPr>
              <a:t>nanosecond = 10</a:t>
            </a:r>
            <a:r>
              <a:rPr lang="en-US" baseline="30000">
                <a:latin typeface="Arial" pitchFamily="-109" charset="0"/>
              </a:rPr>
              <a:t>-9</a:t>
            </a:r>
            <a:r>
              <a:rPr lang="en-US">
                <a:latin typeface="Arial" pitchFamily="-109" charset="0"/>
              </a:rPr>
              <a:t> seconds</a:t>
            </a:r>
          </a:p>
          <a:p>
            <a:pPr eaLnBrk="1" hangingPunct="1"/>
            <a:r>
              <a:rPr lang="en-US">
                <a:latin typeface="Arial" pitchFamily="-109" charset="0"/>
              </a:rPr>
              <a:t>thus 30 centimeters or 11.8 inches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89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26"/>
          <p:cNvSpPr>
            <a:spLocks noGrp="1" noChangeArrowheads="1"/>
          </p:cNvSpPr>
          <p:nvPr>
            <p:ph type="title"/>
          </p:nvPr>
        </p:nvSpPr>
        <p:spPr>
          <a:xfrm>
            <a:off x="0" y="381000"/>
            <a:ext cx="8686800" cy="1066800"/>
          </a:xfrm>
        </p:spPr>
        <p:txBody>
          <a:bodyPr/>
          <a:lstStyle/>
          <a:p>
            <a:pPr eaLnBrk="1" hangingPunct="1"/>
            <a:r>
              <a:rPr lang="en-US">
                <a:latin typeface="Arial" pitchFamily="-109" charset="0"/>
              </a:rPr>
              <a:t>speed pushing up against physics</a:t>
            </a:r>
          </a:p>
        </p:txBody>
      </p:sp>
      <p:sp>
        <p:nvSpPr>
          <p:cNvPr id="81923" name="Rectangle 1027"/>
          <p:cNvSpPr>
            <a:spLocks noGrp="1" noChangeArrowheads="1"/>
          </p:cNvSpPr>
          <p:nvPr>
            <p:ph idx="1"/>
          </p:nvPr>
        </p:nvSpPr>
        <p:spPr>
          <a:xfrm>
            <a:off x="457200" y="1524000"/>
            <a:ext cx="8229600" cy="4343400"/>
          </a:xfrm>
        </p:spPr>
        <p:txBody>
          <a:bodyPr/>
          <a:lstStyle/>
          <a:p>
            <a:pPr eaLnBrk="1" hangingPunct="1"/>
            <a:r>
              <a:rPr lang="en-US" dirty="0">
                <a:latin typeface="Arial" pitchFamily="-109" charset="0"/>
              </a:rPr>
              <a:t>the “clock” is like a drummer in the band. The faster it beats, the faster the operations.</a:t>
            </a:r>
          </a:p>
          <a:p>
            <a:pPr eaLnBrk="1" hangingPunct="1"/>
            <a:r>
              <a:rPr lang="en-US" dirty="0">
                <a:latin typeface="Arial" pitchFamily="-109" charset="0"/>
              </a:rPr>
              <a:t>in 1 clock tick (at 1 GHz), electricity can travel 1 ft. At 2GHz, 6 inches. At 4GHz, 3 inches</a:t>
            </a:r>
          </a:p>
          <a:p>
            <a:pPr eaLnBrk="1" hangingPunct="1"/>
            <a:r>
              <a:rPr lang="en-US" dirty="0">
                <a:latin typeface="Arial" pitchFamily="-109" charset="0"/>
              </a:rPr>
              <a:t>It becomes very difficult to get electricity to </a:t>
            </a:r>
            <a:r>
              <a:rPr lang="en-US" dirty="0" smtClean="0">
                <a:latin typeface="Arial" pitchFamily="-109" charset="0"/>
              </a:rPr>
              <a:t>travel any </a:t>
            </a:r>
            <a:r>
              <a:rPr lang="en-US" dirty="0">
                <a:latin typeface="Arial" pitchFamily="-109" charset="0"/>
              </a:rPr>
              <a:t>distance in that short of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atin typeface="Arial" pitchFamily="-109" charset="0"/>
              </a:rPr>
              <a:t>How to get around physics</a:t>
            </a:r>
          </a:p>
        </p:txBody>
      </p:sp>
      <p:sp>
        <p:nvSpPr>
          <p:cNvPr id="82947" name="Rectangle 3"/>
          <p:cNvSpPr>
            <a:spLocks noGrp="1" noChangeArrowheads="1"/>
          </p:cNvSpPr>
          <p:nvPr>
            <p:ph idx="1"/>
          </p:nvPr>
        </p:nvSpPr>
        <p:spPr/>
        <p:txBody>
          <a:bodyPr/>
          <a:lstStyle/>
          <a:p>
            <a:pPr eaLnBrk="1" hangingPunct="1"/>
            <a:r>
              <a:rPr lang="en-US">
                <a:latin typeface="Arial" pitchFamily="-109" charset="0"/>
              </a:rPr>
              <a:t>So if physics is getting in the way (and it is), you find a way to get around it.</a:t>
            </a:r>
          </a:p>
          <a:p>
            <a:pPr eaLnBrk="1" hangingPunct="1"/>
            <a:r>
              <a:rPr lang="en-US">
                <a:latin typeface="Arial" pitchFamily="-109" charset="0"/>
              </a:rPr>
              <a:t>If you can’t make processors faster, what do you do?</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faster, but more CPUs</a:t>
            </a:r>
            <a:endParaRPr lang="en-US" dirty="0"/>
          </a:p>
        </p:txBody>
      </p:sp>
      <p:sp>
        <p:nvSpPr>
          <p:cNvPr id="3" name="Content Placeholder 2"/>
          <p:cNvSpPr>
            <a:spLocks noGrp="1"/>
          </p:cNvSpPr>
          <p:nvPr>
            <p:ph idx="1"/>
          </p:nvPr>
        </p:nvSpPr>
        <p:spPr>
          <a:xfrm>
            <a:off x="457200" y="1252632"/>
            <a:ext cx="8229600" cy="1487905"/>
          </a:xfrm>
        </p:spPr>
        <p:txBody>
          <a:bodyPr/>
          <a:lstStyle/>
          <a:p>
            <a:pPr marL="0" indent="0">
              <a:buNone/>
            </a:pPr>
            <a:r>
              <a:rPr lang="en-US" dirty="0" smtClean="0"/>
              <a:t>Now more transistors mean more CPUs on a single chip. Below a quad-core CPU</a:t>
            </a:r>
            <a:endParaRPr lang="en-US" dirty="0"/>
          </a:p>
        </p:txBody>
      </p:sp>
      <p:pic>
        <p:nvPicPr>
          <p:cNvPr id="4" name="Picture 3"/>
          <p:cNvPicPr>
            <a:picLocks noChangeAspect="1" noChangeArrowheads="1"/>
          </p:cNvPicPr>
          <p:nvPr/>
        </p:nvPicPr>
        <p:blipFill>
          <a:blip r:embed="rId2"/>
          <a:srcRect/>
          <a:stretch>
            <a:fillRect/>
          </a:stretch>
        </p:blipFill>
        <p:spPr bwMode="auto">
          <a:xfrm>
            <a:off x="1833479" y="2331787"/>
            <a:ext cx="6194814" cy="4058319"/>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Aspects of Computer Science</a:t>
            </a:r>
            <a:endParaRPr lang="en-US" dirty="0"/>
          </a:p>
        </p:txBody>
      </p:sp>
      <p:sp>
        <p:nvSpPr>
          <p:cNvPr id="7" name="Content Placeholder 6"/>
          <p:cNvSpPr>
            <a:spLocks noGrp="1"/>
          </p:cNvSpPr>
          <p:nvPr>
            <p:ph idx="1"/>
          </p:nvPr>
        </p:nvSpPr>
        <p:spPr/>
        <p:txBody>
          <a:bodyPr/>
          <a:lstStyle/>
          <a:p>
            <a:r>
              <a:rPr lang="en-US" dirty="0" smtClean="0"/>
              <a:t>Theory of computation</a:t>
            </a:r>
          </a:p>
          <a:p>
            <a:r>
              <a:rPr lang="en-US" dirty="0" smtClean="0"/>
              <a:t>Computational Efficiency</a:t>
            </a:r>
          </a:p>
          <a:p>
            <a:r>
              <a:rPr lang="en-US" dirty="0" smtClean="0"/>
              <a:t>Algorithms and Data Structures</a:t>
            </a:r>
          </a:p>
          <a:p>
            <a:r>
              <a:rPr lang="en-US" dirty="0" smtClean="0"/>
              <a:t>Parallel Processing</a:t>
            </a:r>
          </a:p>
          <a:p>
            <a:r>
              <a:rPr lang="en-US" dirty="0" smtClean="0"/>
              <a:t>Software Engineering</a:t>
            </a:r>
          </a:p>
          <a:p>
            <a:r>
              <a:rPr lang="en-US" dirty="0" smtClean="0"/>
              <a:t>Others</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Computer Parts</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Main Components</a:t>
            </a:r>
          </a:p>
        </p:txBody>
      </p:sp>
      <p:sp>
        <p:nvSpPr>
          <p:cNvPr id="46083" name="Rectangle 3"/>
          <p:cNvSpPr>
            <a:spLocks noGrp="1" noChangeArrowheads="1"/>
          </p:cNvSpPr>
          <p:nvPr>
            <p:ph idx="1"/>
          </p:nvPr>
        </p:nvSpPr>
        <p:spPr>
          <a:noFill/>
        </p:spPr>
        <p:txBody>
          <a:bodyPr lIns="92075" tIns="46038" rIns="92075" bIns="46038"/>
          <a:lstStyle/>
          <a:p>
            <a:pPr eaLnBrk="1" hangingPunct="1"/>
            <a:r>
              <a:rPr lang="en-US">
                <a:latin typeface="Arial" pitchFamily="-109" charset="0"/>
              </a:rPr>
              <a:t>People!!!</a:t>
            </a:r>
          </a:p>
          <a:p>
            <a:pPr eaLnBrk="1" hangingPunct="1"/>
            <a:r>
              <a:rPr lang="en-US">
                <a:latin typeface="Arial" pitchFamily="-109" charset="0"/>
              </a:rPr>
              <a:t>Hardware</a:t>
            </a:r>
          </a:p>
          <a:p>
            <a:pPr lvl="1" eaLnBrk="1" hangingPunct="1"/>
            <a:r>
              <a:rPr lang="en-US">
                <a:latin typeface="Arial" pitchFamily="-109" charset="0"/>
              </a:rPr>
              <a:t>Physical Devices: processor, memory, keyboard, monitor, mouse, etc.</a:t>
            </a:r>
          </a:p>
          <a:p>
            <a:pPr eaLnBrk="1" hangingPunct="1"/>
            <a:r>
              <a:rPr lang="en-US">
                <a:latin typeface="Arial" pitchFamily="-109" charset="0"/>
              </a:rPr>
              <a:t>Software</a:t>
            </a:r>
          </a:p>
          <a:p>
            <a:pPr lvl="1" eaLnBrk="1" hangingPunct="1"/>
            <a:r>
              <a:rPr lang="en-US">
                <a:latin typeface="Arial" pitchFamily="-109" charset="0"/>
              </a:rPr>
              <a:t>Executable Programs: word processor,            spread sheet, internet browser, etc.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anim calcmode="lin" valueType="num">
                                      <p:cBhvr additive="base">
                                        <p:cTn id="13" dur="500" fill="hold"/>
                                        <p:tgtEl>
                                          <p:spTgt spid="460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0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083">
                                            <p:txEl>
                                              <p:pRg st="2" end="2"/>
                                            </p:txEl>
                                          </p:spTgt>
                                        </p:tgtEl>
                                        <p:attrNameLst>
                                          <p:attrName>style.visibility</p:attrName>
                                        </p:attrNameLst>
                                      </p:cBhvr>
                                      <p:to>
                                        <p:strVal val="visible"/>
                                      </p:to>
                                    </p:set>
                                    <p:anim calcmode="lin" valueType="num">
                                      <p:cBhvr additive="base">
                                        <p:cTn id="19" dur="500" fill="hold"/>
                                        <p:tgtEl>
                                          <p:spTgt spid="4608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08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6083">
                                            <p:txEl>
                                              <p:pRg st="3" end="3"/>
                                            </p:txEl>
                                          </p:spTgt>
                                        </p:tgtEl>
                                        <p:attrNameLst>
                                          <p:attrName>style.visibility</p:attrName>
                                        </p:attrNameLst>
                                      </p:cBhvr>
                                      <p:to>
                                        <p:strVal val="visible"/>
                                      </p:to>
                                    </p:set>
                                    <p:anim calcmode="lin" valueType="num">
                                      <p:cBhvr additive="base">
                                        <p:cTn id="25" dur="500" fill="hold"/>
                                        <p:tgtEl>
                                          <p:spTgt spid="4608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608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6083">
                                            <p:txEl>
                                              <p:pRg st="4" end="4"/>
                                            </p:txEl>
                                          </p:spTgt>
                                        </p:tgtEl>
                                        <p:attrNameLst>
                                          <p:attrName>style.visibility</p:attrName>
                                        </p:attrNameLst>
                                      </p:cBhvr>
                                      <p:to>
                                        <p:strVal val="visible"/>
                                      </p:to>
                                    </p:set>
                                    <p:anim calcmode="lin" valueType="num">
                                      <p:cBhvr additive="base">
                                        <p:cTn id="31" dur="500" fill="hold"/>
                                        <p:tgtEl>
                                          <p:spTgt spid="4608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608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bldLvl="2"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Hardware</a:t>
            </a:r>
          </a:p>
        </p:txBody>
      </p:sp>
      <p:sp>
        <p:nvSpPr>
          <p:cNvPr id="37891" name="Rectangle 3"/>
          <p:cNvSpPr>
            <a:spLocks noGrp="1" noChangeArrowheads="1"/>
          </p:cNvSpPr>
          <p:nvPr>
            <p:ph idx="1"/>
          </p:nvPr>
        </p:nvSpPr>
        <p:spPr>
          <a:noFill/>
        </p:spPr>
        <p:txBody>
          <a:bodyPr lIns="92075" tIns="46038" rIns="92075" bIns="46038"/>
          <a:lstStyle/>
          <a:p>
            <a:pPr eaLnBrk="1" hangingPunct="1">
              <a:buFont typeface="Wingdings" pitchFamily="-109" charset="2"/>
              <a:buNone/>
            </a:pPr>
            <a:r>
              <a:rPr lang="en-US">
                <a:latin typeface="Arial" pitchFamily="-109" charset="0"/>
              </a:rPr>
              <a:t> </a:t>
            </a:r>
          </a:p>
        </p:txBody>
      </p:sp>
      <p:sp>
        <p:nvSpPr>
          <p:cNvPr id="37892" name="Rectangle 4"/>
          <p:cNvSpPr>
            <a:spLocks noChangeArrowheads="1"/>
          </p:cNvSpPr>
          <p:nvPr/>
        </p:nvSpPr>
        <p:spPr bwMode="auto">
          <a:xfrm>
            <a:off x="920750" y="2667000"/>
            <a:ext cx="1587500" cy="14351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893" name="Rectangle 5"/>
          <p:cNvSpPr>
            <a:spLocks noChangeArrowheads="1"/>
          </p:cNvSpPr>
          <p:nvPr/>
        </p:nvSpPr>
        <p:spPr bwMode="auto">
          <a:xfrm>
            <a:off x="2978150" y="2667000"/>
            <a:ext cx="1587500" cy="14351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894" name="Rectangle 6"/>
          <p:cNvSpPr>
            <a:spLocks noChangeArrowheads="1"/>
          </p:cNvSpPr>
          <p:nvPr/>
        </p:nvSpPr>
        <p:spPr bwMode="auto">
          <a:xfrm>
            <a:off x="5187950" y="3048000"/>
            <a:ext cx="2578100" cy="6731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895" name="Rectangle 7"/>
          <p:cNvSpPr>
            <a:spLocks noChangeArrowheads="1"/>
          </p:cNvSpPr>
          <p:nvPr/>
        </p:nvSpPr>
        <p:spPr bwMode="auto">
          <a:xfrm>
            <a:off x="5187950" y="2057400"/>
            <a:ext cx="2578100" cy="7493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896" name="Rectangle 8"/>
          <p:cNvSpPr>
            <a:spLocks noChangeArrowheads="1"/>
          </p:cNvSpPr>
          <p:nvPr/>
        </p:nvSpPr>
        <p:spPr bwMode="auto">
          <a:xfrm>
            <a:off x="5187950" y="3962400"/>
            <a:ext cx="2578100" cy="6731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897" name="Rectangle 9"/>
          <p:cNvSpPr>
            <a:spLocks noChangeArrowheads="1"/>
          </p:cNvSpPr>
          <p:nvPr/>
        </p:nvSpPr>
        <p:spPr bwMode="auto">
          <a:xfrm>
            <a:off x="1050925" y="3101975"/>
            <a:ext cx="1352550" cy="457200"/>
          </a:xfrm>
          <a:prstGeom prst="rect">
            <a:avLst/>
          </a:prstGeom>
          <a:noFill/>
          <a:ln w="9525">
            <a:noFill/>
            <a:miter lim="800000"/>
            <a:headEnd/>
            <a:tailEnd/>
          </a:ln>
        </p:spPr>
        <p:txBody>
          <a:bodyPr wrap="none" lIns="92075" tIns="46038" rIns="92075" bIns="46038">
            <a:prstTxWarp prst="textNoShape">
              <a:avLst/>
            </a:prstTxWarp>
            <a:spAutoFit/>
          </a:bodyPr>
          <a:lstStyle/>
          <a:p>
            <a:r>
              <a:rPr lang="en-US"/>
              <a:t>processor</a:t>
            </a:r>
          </a:p>
        </p:txBody>
      </p:sp>
      <p:sp>
        <p:nvSpPr>
          <p:cNvPr id="37898" name="Rectangle 10"/>
          <p:cNvSpPr>
            <a:spLocks noChangeArrowheads="1"/>
          </p:cNvSpPr>
          <p:nvPr/>
        </p:nvSpPr>
        <p:spPr bwMode="auto">
          <a:xfrm>
            <a:off x="3184525" y="2965450"/>
            <a:ext cx="1149350" cy="822325"/>
          </a:xfrm>
          <a:prstGeom prst="rect">
            <a:avLst/>
          </a:prstGeom>
          <a:noFill/>
          <a:ln w="9525">
            <a:noFill/>
            <a:miter lim="800000"/>
            <a:headEnd/>
            <a:tailEnd/>
          </a:ln>
        </p:spPr>
        <p:txBody>
          <a:bodyPr lIns="92075" tIns="46038" rIns="92075" bIns="46038">
            <a:prstTxWarp prst="textNoShape">
              <a:avLst/>
            </a:prstTxWarp>
            <a:spAutoFit/>
          </a:bodyPr>
          <a:lstStyle/>
          <a:p>
            <a:r>
              <a:rPr lang="en-US"/>
              <a:t>primary</a:t>
            </a:r>
          </a:p>
          <a:p>
            <a:r>
              <a:rPr lang="en-US"/>
              <a:t>storage</a:t>
            </a:r>
          </a:p>
        </p:txBody>
      </p:sp>
      <p:sp>
        <p:nvSpPr>
          <p:cNvPr id="37899" name="Rectangle 11"/>
          <p:cNvSpPr>
            <a:spLocks noChangeArrowheads="1"/>
          </p:cNvSpPr>
          <p:nvPr/>
        </p:nvSpPr>
        <p:spPr bwMode="auto">
          <a:xfrm>
            <a:off x="5241925" y="2187575"/>
            <a:ext cx="2376488" cy="457200"/>
          </a:xfrm>
          <a:prstGeom prst="rect">
            <a:avLst/>
          </a:prstGeom>
          <a:noFill/>
          <a:ln w="9525">
            <a:noFill/>
            <a:miter lim="800000"/>
            <a:headEnd/>
            <a:tailEnd/>
          </a:ln>
        </p:spPr>
        <p:txBody>
          <a:bodyPr wrap="none" lIns="92075" tIns="46038" rIns="92075" bIns="46038">
            <a:prstTxWarp prst="textNoShape">
              <a:avLst/>
            </a:prstTxWarp>
            <a:spAutoFit/>
          </a:bodyPr>
          <a:lstStyle/>
          <a:p>
            <a:r>
              <a:rPr lang="en-US"/>
              <a:t>secondary storage</a:t>
            </a:r>
          </a:p>
        </p:txBody>
      </p:sp>
      <p:sp>
        <p:nvSpPr>
          <p:cNvPr id="37900" name="Rectangle 12"/>
          <p:cNvSpPr>
            <a:spLocks noChangeArrowheads="1"/>
          </p:cNvSpPr>
          <p:nvPr/>
        </p:nvSpPr>
        <p:spPr bwMode="auto">
          <a:xfrm>
            <a:off x="5318125" y="3101975"/>
            <a:ext cx="1682750" cy="457200"/>
          </a:xfrm>
          <a:prstGeom prst="rect">
            <a:avLst/>
          </a:prstGeom>
          <a:noFill/>
          <a:ln w="9525">
            <a:noFill/>
            <a:miter lim="800000"/>
            <a:headEnd/>
            <a:tailEnd/>
          </a:ln>
        </p:spPr>
        <p:txBody>
          <a:bodyPr wrap="none" lIns="92075" tIns="46038" rIns="92075" bIns="46038">
            <a:prstTxWarp prst="textNoShape">
              <a:avLst/>
            </a:prstTxWarp>
            <a:spAutoFit/>
          </a:bodyPr>
          <a:lstStyle/>
          <a:p>
            <a:r>
              <a:rPr lang="en-US"/>
              <a:t>input device</a:t>
            </a:r>
          </a:p>
        </p:txBody>
      </p:sp>
      <p:sp>
        <p:nvSpPr>
          <p:cNvPr id="37901" name="Rectangle 13"/>
          <p:cNvSpPr>
            <a:spLocks noChangeArrowheads="1"/>
          </p:cNvSpPr>
          <p:nvPr/>
        </p:nvSpPr>
        <p:spPr bwMode="auto">
          <a:xfrm>
            <a:off x="5241925" y="4016375"/>
            <a:ext cx="1835150" cy="457200"/>
          </a:xfrm>
          <a:prstGeom prst="rect">
            <a:avLst/>
          </a:prstGeom>
          <a:noFill/>
          <a:ln w="9525">
            <a:noFill/>
            <a:miter lim="800000"/>
            <a:headEnd/>
            <a:tailEnd/>
          </a:ln>
        </p:spPr>
        <p:txBody>
          <a:bodyPr wrap="none" lIns="92075" tIns="46038" rIns="92075" bIns="46038">
            <a:prstTxWarp prst="textNoShape">
              <a:avLst/>
            </a:prstTxWarp>
            <a:spAutoFit/>
          </a:bodyPr>
          <a:lstStyle/>
          <a:p>
            <a:r>
              <a:rPr lang="en-US"/>
              <a:t>output device</a:t>
            </a:r>
          </a:p>
        </p:txBody>
      </p:sp>
      <p:sp>
        <p:nvSpPr>
          <p:cNvPr id="37902" name="Line 14"/>
          <p:cNvSpPr>
            <a:spLocks noChangeShapeType="1"/>
          </p:cNvSpPr>
          <p:nvPr/>
        </p:nvSpPr>
        <p:spPr bwMode="auto">
          <a:xfrm>
            <a:off x="2514600" y="3346450"/>
            <a:ext cx="457200" cy="0"/>
          </a:xfrm>
          <a:prstGeom prst="line">
            <a:avLst/>
          </a:prstGeom>
          <a:noFill/>
          <a:ln w="50799">
            <a:solidFill>
              <a:schemeClr val="tx1"/>
            </a:solidFill>
            <a:round/>
            <a:headEnd type="none" w="sm" len="sm"/>
            <a:tailEnd type="none" w="sm" len="sm"/>
          </a:ln>
        </p:spPr>
        <p:txBody>
          <a:bodyPr wrap="none" anchor="ctr">
            <a:prstTxWarp prst="textNoShape">
              <a:avLst/>
            </a:prstTxWarp>
          </a:bodyPr>
          <a:lstStyle/>
          <a:p>
            <a:endParaRPr lang="en-US"/>
          </a:p>
        </p:txBody>
      </p:sp>
      <p:sp>
        <p:nvSpPr>
          <p:cNvPr id="37903" name="Line 15"/>
          <p:cNvSpPr>
            <a:spLocks noChangeShapeType="1"/>
          </p:cNvSpPr>
          <p:nvPr/>
        </p:nvSpPr>
        <p:spPr bwMode="auto">
          <a:xfrm>
            <a:off x="4572000" y="3346450"/>
            <a:ext cx="609600" cy="0"/>
          </a:xfrm>
          <a:prstGeom prst="line">
            <a:avLst/>
          </a:prstGeom>
          <a:noFill/>
          <a:ln w="50799">
            <a:solidFill>
              <a:schemeClr val="tx1"/>
            </a:solidFill>
            <a:round/>
            <a:headEnd type="none" w="sm" len="sm"/>
            <a:tailEnd type="none" w="sm" len="sm"/>
          </a:ln>
        </p:spPr>
        <p:txBody>
          <a:bodyPr wrap="none" anchor="ctr">
            <a:prstTxWarp prst="textNoShape">
              <a:avLst/>
            </a:prstTxWarp>
          </a:bodyPr>
          <a:lstStyle/>
          <a:p>
            <a:endParaRPr lang="en-US"/>
          </a:p>
        </p:txBody>
      </p:sp>
      <p:sp>
        <p:nvSpPr>
          <p:cNvPr id="37904" name="Line 16"/>
          <p:cNvSpPr>
            <a:spLocks noChangeShapeType="1"/>
          </p:cNvSpPr>
          <p:nvPr/>
        </p:nvSpPr>
        <p:spPr bwMode="auto">
          <a:xfrm flipV="1">
            <a:off x="4572000" y="2432050"/>
            <a:ext cx="609600" cy="914400"/>
          </a:xfrm>
          <a:prstGeom prst="line">
            <a:avLst/>
          </a:prstGeom>
          <a:noFill/>
          <a:ln w="25399">
            <a:solidFill>
              <a:schemeClr val="tx1"/>
            </a:solidFill>
            <a:round/>
            <a:headEnd type="none" w="sm" len="sm"/>
            <a:tailEnd type="none" w="sm" len="sm"/>
          </a:ln>
        </p:spPr>
        <p:txBody>
          <a:bodyPr wrap="none" anchor="ctr">
            <a:prstTxWarp prst="textNoShape">
              <a:avLst/>
            </a:prstTxWarp>
          </a:bodyPr>
          <a:lstStyle/>
          <a:p>
            <a:endParaRPr lang="en-US"/>
          </a:p>
        </p:txBody>
      </p:sp>
      <p:sp>
        <p:nvSpPr>
          <p:cNvPr id="37905" name="Line 17"/>
          <p:cNvSpPr>
            <a:spLocks noChangeShapeType="1"/>
          </p:cNvSpPr>
          <p:nvPr/>
        </p:nvSpPr>
        <p:spPr bwMode="auto">
          <a:xfrm>
            <a:off x="4572000" y="3346450"/>
            <a:ext cx="609600" cy="914400"/>
          </a:xfrm>
          <a:prstGeom prst="line">
            <a:avLst/>
          </a:prstGeom>
          <a:noFill/>
          <a:ln w="25399">
            <a:solidFill>
              <a:schemeClr val="tx1"/>
            </a:solidFill>
            <a:round/>
            <a:headEnd type="none" w="sm" len="sm"/>
            <a:tailEnd type="none" w="sm" len="sm"/>
          </a:ln>
        </p:spPr>
        <p:txBody>
          <a:bodyPr wrap="none" anchor="ctr">
            <a:prstTxWarp prst="textNoShape">
              <a:avLst/>
            </a:prstTxWarp>
          </a:bodyPr>
          <a:lstStyle/>
          <a:p>
            <a:endParaRPr lang="en-US"/>
          </a:p>
        </p:txBody>
      </p:sp>
      <p:sp>
        <p:nvSpPr>
          <p:cNvPr id="37906" name="Rectangle 18"/>
          <p:cNvSpPr>
            <a:spLocks noChangeArrowheads="1"/>
          </p:cNvSpPr>
          <p:nvPr/>
        </p:nvSpPr>
        <p:spPr bwMode="auto">
          <a:xfrm>
            <a:off x="5187950" y="4800600"/>
            <a:ext cx="2578100" cy="6731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907" name="Rectangle 19"/>
          <p:cNvSpPr>
            <a:spLocks noChangeArrowheads="1"/>
          </p:cNvSpPr>
          <p:nvPr/>
        </p:nvSpPr>
        <p:spPr bwMode="auto">
          <a:xfrm>
            <a:off x="5318125" y="4930775"/>
            <a:ext cx="1182688" cy="457200"/>
          </a:xfrm>
          <a:prstGeom prst="rect">
            <a:avLst/>
          </a:prstGeom>
          <a:noFill/>
          <a:ln w="9525">
            <a:noFill/>
            <a:miter lim="800000"/>
            <a:headEnd/>
            <a:tailEnd/>
          </a:ln>
        </p:spPr>
        <p:txBody>
          <a:bodyPr wrap="none" lIns="92075" tIns="46038" rIns="92075" bIns="46038">
            <a:prstTxWarp prst="textNoShape">
              <a:avLst/>
            </a:prstTxWarp>
            <a:spAutoFit/>
          </a:bodyPr>
          <a:lstStyle/>
          <a:p>
            <a:r>
              <a:rPr lang="en-US"/>
              <a:t>network</a:t>
            </a:r>
          </a:p>
        </p:txBody>
      </p:sp>
      <p:sp>
        <p:nvSpPr>
          <p:cNvPr id="37908" name="Line 20"/>
          <p:cNvSpPr>
            <a:spLocks noChangeShapeType="1"/>
          </p:cNvSpPr>
          <p:nvPr/>
        </p:nvSpPr>
        <p:spPr bwMode="auto">
          <a:xfrm>
            <a:off x="4572000" y="3346450"/>
            <a:ext cx="609600" cy="1828800"/>
          </a:xfrm>
          <a:prstGeom prst="line">
            <a:avLst/>
          </a:prstGeom>
          <a:noFill/>
          <a:ln w="25399">
            <a:solidFill>
              <a:schemeClr val="tx1"/>
            </a:solidFill>
            <a:round/>
            <a:headEnd type="none" w="sm" len="sm"/>
            <a:tailEnd type="none" w="sm" len="sm"/>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Processor</a:t>
            </a:r>
          </a:p>
        </p:txBody>
      </p:sp>
      <p:sp>
        <p:nvSpPr>
          <p:cNvPr id="39939" name="Rectangle 3"/>
          <p:cNvSpPr>
            <a:spLocks noGrp="1" noChangeArrowheads="1"/>
          </p:cNvSpPr>
          <p:nvPr>
            <p:ph idx="1"/>
          </p:nvPr>
        </p:nvSpPr>
        <p:spPr>
          <a:noFill/>
        </p:spPr>
        <p:txBody>
          <a:bodyPr lIns="92075" tIns="46038" rIns="92075" bIns="46038"/>
          <a:lstStyle/>
          <a:p>
            <a:pPr eaLnBrk="1" hangingPunct="1"/>
            <a:r>
              <a:rPr lang="en-US">
                <a:latin typeface="Arial" pitchFamily="-109" charset="0"/>
              </a:rPr>
              <a:t>The processor is the “brain”of a computer.  </a:t>
            </a:r>
          </a:p>
          <a:p>
            <a:pPr eaLnBrk="1" hangingPunct="1"/>
            <a:r>
              <a:rPr lang="en-US">
                <a:latin typeface="Arial" pitchFamily="-109" charset="0"/>
              </a:rPr>
              <a:t>The processor controls the other devices as well as performing calculations</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Primary Storage</a:t>
            </a:r>
          </a:p>
        </p:txBody>
      </p:sp>
      <p:sp>
        <p:nvSpPr>
          <p:cNvPr id="96259" name="Rectangle 3"/>
          <p:cNvSpPr>
            <a:spLocks noGrp="1" noChangeArrowheads="1"/>
          </p:cNvSpPr>
          <p:nvPr>
            <p:ph idx="1"/>
          </p:nvPr>
        </p:nvSpPr>
        <p:spPr>
          <a:xfrm>
            <a:off x="457200" y="1600200"/>
            <a:ext cx="8229600" cy="4267200"/>
          </a:xfrm>
          <a:noFill/>
        </p:spPr>
        <p:txBody>
          <a:bodyPr lIns="92075" tIns="46038" rIns="92075" bIns="46038"/>
          <a:lstStyle/>
          <a:p>
            <a:pPr eaLnBrk="1" hangingPunct="1">
              <a:lnSpc>
                <a:spcPct val="90000"/>
              </a:lnSpc>
            </a:pPr>
            <a:r>
              <a:rPr lang="en-US" dirty="0">
                <a:latin typeface="Arial" pitchFamily="-109" charset="0"/>
              </a:rPr>
              <a:t>stores instructions and data for current program(s)</a:t>
            </a:r>
          </a:p>
          <a:p>
            <a:pPr eaLnBrk="1" hangingPunct="1">
              <a:lnSpc>
                <a:spcPct val="90000"/>
              </a:lnSpc>
            </a:pPr>
            <a:r>
              <a:rPr lang="en-US" dirty="0">
                <a:latin typeface="Arial" pitchFamily="-109" charset="0"/>
              </a:rPr>
              <a:t>other names: primary or main memory, RAM (Random Access Memory)</a:t>
            </a:r>
          </a:p>
          <a:p>
            <a:pPr eaLnBrk="1" hangingPunct="1">
              <a:lnSpc>
                <a:spcPct val="90000"/>
              </a:lnSpc>
            </a:pPr>
            <a:r>
              <a:rPr lang="en-US" dirty="0">
                <a:latin typeface="Arial" pitchFamily="-109" charset="0"/>
              </a:rPr>
              <a:t>memory is </a:t>
            </a:r>
            <a:r>
              <a:rPr lang="en-US" dirty="0" smtClean="0">
                <a:latin typeface="Arial" pitchFamily="-109" charset="0"/>
              </a:rPr>
              <a:t>dynamic </a:t>
            </a:r>
            <a:r>
              <a:rPr lang="en-US" dirty="0">
                <a:latin typeface="Arial" pitchFamily="-109" charset="0"/>
              </a:rPr>
              <a:t>so it requires power to retain information</a:t>
            </a:r>
          </a:p>
          <a:p>
            <a:pPr eaLnBrk="1" hangingPunct="1">
              <a:lnSpc>
                <a:spcPct val="90000"/>
              </a:lnSpc>
            </a:pPr>
            <a:r>
              <a:rPr lang="en-US" dirty="0">
                <a:latin typeface="Arial" pitchFamily="-109" charset="0"/>
              </a:rPr>
              <a:t>often hundreds of Megabytes (million-bytes)</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Peripheral Devices</a:t>
            </a:r>
          </a:p>
        </p:txBody>
      </p:sp>
      <p:sp>
        <p:nvSpPr>
          <p:cNvPr id="98307" name="Rectangle 3"/>
          <p:cNvSpPr>
            <a:spLocks noGrp="1" noChangeArrowheads="1"/>
          </p:cNvSpPr>
          <p:nvPr>
            <p:ph idx="1"/>
          </p:nvPr>
        </p:nvSpPr>
        <p:spPr>
          <a:xfrm>
            <a:off x="685800" y="1524000"/>
            <a:ext cx="7772400" cy="4419600"/>
          </a:xfrm>
          <a:noFill/>
        </p:spPr>
        <p:txBody>
          <a:bodyPr lIns="92075" tIns="46038" rIns="92075" bIns="46038"/>
          <a:lstStyle/>
          <a:p>
            <a:pPr eaLnBrk="1" hangingPunct="1">
              <a:lnSpc>
                <a:spcPct val="90000"/>
              </a:lnSpc>
            </a:pPr>
            <a:r>
              <a:rPr lang="en-US">
                <a:latin typeface="Arial" pitchFamily="-109" charset="0"/>
              </a:rPr>
              <a:t>Secondary storage devices</a:t>
            </a:r>
          </a:p>
          <a:p>
            <a:pPr lvl="1" eaLnBrk="1" hangingPunct="1">
              <a:lnSpc>
                <a:spcPct val="90000"/>
              </a:lnSpc>
            </a:pPr>
            <a:r>
              <a:rPr lang="en-US">
                <a:latin typeface="Arial" pitchFamily="-109" charset="0"/>
              </a:rPr>
              <a:t>disk (hard &amp; floppy), tape, usb drives, flash drives, etc.</a:t>
            </a:r>
          </a:p>
          <a:p>
            <a:pPr eaLnBrk="1" hangingPunct="1">
              <a:lnSpc>
                <a:spcPct val="90000"/>
              </a:lnSpc>
            </a:pPr>
            <a:r>
              <a:rPr lang="en-US">
                <a:latin typeface="Arial" pitchFamily="-109" charset="0"/>
              </a:rPr>
              <a:t>Input devices</a:t>
            </a:r>
          </a:p>
          <a:p>
            <a:pPr lvl="1" eaLnBrk="1" hangingPunct="1">
              <a:lnSpc>
                <a:spcPct val="90000"/>
              </a:lnSpc>
            </a:pPr>
            <a:r>
              <a:rPr lang="en-US">
                <a:latin typeface="Arial" pitchFamily="-109" charset="0"/>
              </a:rPr>
              <a:t>keyboard, mouse, camera, mic, etc.</a:t>
            </a:r>
          </a:p>
          <a:p>
            <a:pPr eaLnBrk="1" hangingPunct="1">
              <a:lnSpc>
                <a:spcPct val="90000"/>
              </a:lnSpc>
            </a:pPr>
            <a:r>
              <a:rPr lang="en-US">
                <a:latin typeface="Arial" pitchFamily="-109" charset="0"/>
              </a:rPr>
              <a:t>Output devices</a:t>
            </a:r>
          </a:p>
          <a:p>
            <a:pPr lvl="1" eaLnBrk="1" hangingPunct="1">
              <a:lnSpc>
                <a:spcPct val="90000"/>
              </a:lnSpc>
            </a:pPr>
            <a:r>
              <a:rPr lang="en-US">
                <a:latin typeface="Arial" pitchFamily="-109" charset="0"/>
              </a:rPr>
              <a:t>monitor, printer, speaker, etc.</a:t>
            </a:r>
          </a:p>
          <a:p>
            <a:pPr eaLnBrk="1" hangingPunct="1">
              <a:lnSpc>
                <a:spcPct val="90000"/>
              </a:lnSpc>
            </a:pPr>
            <a:r>
              <a:rPr lang="en-US">
                <a:latin typeface="Arial" pitchFamily="-109" charset="0"/>
              </a:rPr>
              <a:t>Network</a:t>
            </a:r>
          </a:p>
          <a:p>
            <a:pPr lvl="1" eaLnBrk="1" hangingPunct="1">
              <a:lnSpc>
                <a:spcPct val="90000"/>
              </a:lnSpc>
            </a:pPr>
            <a:r>
              <a:rPr lang="en-US">
                <a:latin typeface="Arial" pitchFamily="-109" charset="0"/>
              </a:rPr>
              <a:t>wireless, bluetooth, ethernet, etc.</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Secondary Storage</a:t>
            </a:r>
          </a:p>
        </p:txBody>
      </p:sp>
      <p:sp>
        <p:nvSpPr>
          <p:cNvPr id="100355" name="Rectangle 3"/>
          <p:cNvSpPr>
            <a:spLocks noGrp="1" noChangeArrowheads="1"/>
          </p:cNvSpPr>
          <p:nvPr>
            <p:ph idx="1"/>
          </p:nvPr>
        </p:nvSpPr>
        <p:spPr>
          <a:noFill/>
        </p:spPr>
        <p:txBody>
          <a:bodyPr lIns="92075" tIns="46038" rIns="92075" bIns="46038"/>
          <a:lstStyle/>
          <a:p>
            <a:pPr eaLnBrk="1" hangingPunct="1"/>
            <a:r>
              <a:rPr lang="en-US">
                <a:latin typeface="Arial" pitchFamily="-109" charset="0"/>
              </a:rPr>
              <a:t>nonvolatile -- information is recorded magnetically so power is not needed</a:t>
            </a:r>
          </a:p>
          <a:p>
            <a:pPr eaLnBrk="1" hangingPunct="1"/>
            <a:r>
              <a:rPr lang="en-US">
                <a:latin typeface="Arial" pitchFamily="-109" charset="0"/>
              </a:rPr>
              <a:t>disks hold Gigabytes (billions of bytes)</a:t>
            </a:r>
          </a:p>
          <a:p>
            <a:pPr eaLnBrk="1" hangingPunct="1"/>
            <a:r>
              <a:rPr lang="en-US">
                <a:latin typeface="Arial" pitchFamily="-109" charset="0"/>
              </a:rPr>
              <a:t>cheap, but slow</a:t>
            </a:r>
          </a:p>
          <a:p>
            <a:pPr lvl="1" eaLnBrk="1" hangingPunct="1"/>
            <a:r>
              <a:rPr lang="en-US">
                <a:latin typeface="Arial" pitchFamily="-109" charset="0"/>
              </a:rPr>
              <a:t>RAM access is a hundred CPU clock ticks</a:t>
            </a:r>
          </a:p>
          <a:p>
            <a:pPr lvl="1" eaLnBrk="1" hangingPunct="1"/>
            <a:r>
              <a:rPr lang="en-US">
                <a:latin typeface="Arial" pitchFamily="-109" charset="0"/>
              </a:rPr>
              <a:t>disk access is a million CPU clock ticks</a:t>
            </a:r>
          </a:p>
          <a:p>
            <a:pPr eaLnBrk="1" hangingPunct="1"/>
            <a:r>
              <a:rPr lang="en-US">
                <a:latin typeface="Arial" pitchFamily="-109" charset="0"/>
              </a:rPr>
              <a:t>not directly accessed by CPU</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Software</a:t>
            </a:r>
          </a:p>
        </p:txBody>
      </p:sp>
      <p:sp>
        <p:nvSpPr>
          <p:cNvPr id="102403" name="Rectangle 3"/>
          <p:cNvSpPr>
            <a:spLocks noGrp="1" noChangeArrowheads="1"/>
          </p:cNvSpPr>
          <p:nvPr>
            <p:ph idx="1"/>
          </p:nvPr>
        </p:nvSpPr>
        <p:spPr>
          <a:noFill/>
        </p:spPr>
        <p:txBody>
          <a:bodyPr lIns="92075" tIns="46038" rIns="92075" bIns="46038"/>
          <a:lstStyle/>
          <a:p>
            <a:pPr eaLnBrk="1" hangingPunct="1"/>
            <a:r>
              <a:rPr lang="en-US">
                <a:latin typeface="Arial" pitchFamily="-109" charset="0"/>
              </a:rPr>
              <a:t>the programs available for execution</a:t>
            </a:r>
          </a:p>
          <a:p>
            <a:pPr eaLnBrk="1" hangingPunct="1"/>
            <a:r>
              <a:rPr lang="en-US">
                <a:latin typeface="Arial" pitchFamily="-109" charset="0"/>
              </a:rPr>
              <a:t>simple classification</a:t>
            </a:r>
          </a:p>
          <a:p>
            <a:pPr lvl="1" eaLnBrk="1" hangingPunct="1"/>
            <a:r>
              <a:rPr lang="en-US">
                <a:latin typeface="Arial" pitchFamily="-109" charset="0"/>
              </a:rPr>
              <a:t>system software</a:t>
            </a:r>
          </a:p>
          <a:p>
            <a:pPr lvl="1" eaLnBrk="1" hangingPunct="1"/>
            <a:r>
              <a:rPr lang="en-US">
                <a:latin typeface="Arial" pitchFamily="-109" charset="0"/>
              </a:rPr>
              <a:t>application software</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Fetch-Decode-Execute-Store</a:t>
            </a:r>
            <a:endParaRPr lang="en-US" dirty="0"/>
          </a:p>
        </p:txBody>
      </p:sp>
      <p:sp>
        <p:nvSpPr>
          <p:cNvPr id="3" name="Content Placeholder 2"/>
          <p:cNvSpPr>
            <a:spLocks noGrp="1"/>
          </p:cNvSpPr>
          <p:nvPr>
            <p:ph idx="1"/>
          </p:nvPr>
        </p:nvSpPr>
        <p:spPr/>
        <p:txBody>
          <a:bodyPr/>
          <a:lstStyle/>
          <a:p>
            <a:pPr marL="0" indent="0">
              <a:buNone/>
            </a:pPr>
            <a:r>
              <a:rPr lang="en-US" dirty="0" smtClean="0"/>
              <a:t>CPU operates on a simple (but fast) cycle:</a:t>
            </a:r>
          </a:p>
          <a:p>
            <a:r>
              <a:rPr lang="en-US" b="1" i="1" dirty="0" smtClean="0"/>
              <a:t>Fetch</a:t>
            </a:r>
            <a:r>
              <a:rPr lang="en-US" dirty="0" smtClean="0"/>
              <a:t>: fetch instruction from memory</a:t>
            </a:r>
          </a:p>
          <a:p>
            <a:r>
              <a:rPr lang="en-US" b="1" i="1" dirty="0" smtClean="0"/>
              <a:t>Decode</a:t>
            </a:r>
            <a:r>
              <a:rPr lang="en-US" dirty="0" smtClean="0"/>
              <a:t>: Decode requirements (</a:t>
            </a:r>
            <a:r>
              <a:rPr lang="en-US" dirty="0" err="1" smtClean="0"/>
              <a:t>args</a:t>
            </a:r>
            <a:r>
              <a:rPr lang="en-US" dirty="0" smtClean="0"/>
              <a:t>, etc.)</a:t>
            </a:r>
          </a:p>
          <a:p>
            <a:r>
              <a:rPr lang="en-US" b="1" i="1" dirty="0" smtClean="0"/>
              <a:t>Execute</a:t>
            </a:r>
            <a:r>
              <a:rPr lang="en-US" dirty="0" smtClean="0"/>
              <a:t>: Perform operation</a:t>
            </a:r>
          </a:p>
          <a:p>
            <a:r>
              <a:rPr lang="en-US" b="1" i="1" dirty="0" smtClean="0"/>
              <a:t>Store</a:t>
            </a:r>
            <a:r>
              <a:rPr lang="en-US" dirty="0" smtClean="0"/>
              <a:t>: move needed results to memory</a:t>
            </a:r>
          </a:p>
          <a:p>
            <a:r>
              <a:rPr lang="en-US" dirty="0" smtClean="0"/>
              <a:t>Repeat</a:t>
            </a:r>
            <a:endParaRPr lang="en-US" dirty="0"/>
          </a:p>
        </p:txBody>
      </p:sp>
    </p:spTree>
    <p:extLst>
      <p:ext uri="{BB962C8B-B14F-4D97-AF65-F5344CB8AC3E}">
        <p14:creationId xmlns:p14="http://schemas.microsoft.com/office/powerpoint/2010/main" val="15346808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What is a program?</a:t>
            </a:r>
          </a:p>
        </p:txBody>
      </p:sp>
      <p:sp>
        <p:nvSpPr>
          <p:cNvPr id="108547" name="Rectangle 3"/>
          <p:cNvSpPr>
            <a:spLocks noGrp="1" noChangeArrowheads="1"/>
          </p:cNvSpPr>
          <p:nvPr>
            <p:ph idx="1"/>
          </p:nvPr>
        </p:nvSpPr>
        <p:spPr>
          <a:noFill/>
        </p:spPr>
        <p:txBody>
          <a:bodyPr lIns="92075" tIns="46038" rIns="92075" bIns="46038"/>
          <a:lstStyle/>
          <a:p>
            <a:pPr eaLnBrk="1" hangingPunct="1"/>
            <a:r>
              <a:rPr lang="en-US" dirty="0">
                <a:latin typeface="Arial" pitchFamily="-109" charset="0"/>
              </a:rPr>
              <a:t>A sequence of instructions written in machine language that tells the CPU to take </a:t>
            </a:r>
            <a:r>
              <a:rPr lang="en-US" dirty="0" smtClean="0">
                <a:latin typeface="Arial" pitchFamily="-109" charset="0"/>
              </a:rPr>
              <a:t>action (i.e. add two numbers)  </a:t>
            </a:r>
            <a:r>
              <a:rPr lang="en-US" dirty="0">
                <a:latin typeface="Arial" pitchFamily="-109" charset="0"/>
              </a:rPr>
              <a:t>in a specific order</a:t>
            </a:r>
          </a:p>
          <a:p>
            <a:pPr eaLnBrk="1" hangingPunct="1"/>
            <a:r>
              <a:rPr lang="en-US" dirty="0">
                <a:latin typeface="Arial" pitchFamily="-109" charset="0"/>
              </a:rPr>
              <a:t>In this course we will learn to create programs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26"/>
          <p:cNvSpPr>
            <a:spLocks noGrp="1" noChangeArrowheads="1"/>
          </p:cNvSpPr>
          <p:nvPr>
            <p:ph type="title"/>
          </p:nvPr>
        </p:nvSpPr>
        <p:spPr/>
        <p:txBody>
          <a:bodyPr/>
          <a:lstStyle/>
          <a:p>
            <a:r>
              <a:rPr lang="en-US" smtClean="0"/>
              <a:t>Our goals</a:t>
            </a:r>
            <a:endParaRPr lang="en-US"/>
          </a:p>
        </p:txBody>
      </p:sp>
      <p:sp>
        <p:nvSpPr>
          <p:cNvPr id="26627" name="Rectangle 1027"/>
          <p:cNvSpPr>
            <a:spLocks noGrp="1" noChangeArrowheads="1"/>
          </p:cNvSpPr>
          <p:nvPr>
            <p:ph idx="1"/>
          </p:nvPr>
        </p:nvSpPr>
        <p:spPr/>
        <p:txBody>
          <a:bodyPr/>
          <a:lstStyle/>
          <a:p>
            <a:r>
              <a:rPr lang="en-US" dirty="0" smtClean="0"/>
              <a:t>Our goals are not to just write copious amounts of code, our goals are to:</a:t>
            </a:r>
          </a:p>
          <a:p>
            <a:r>
              <a:rPr lang="en-US" dirty="0" smtClean="0"/>
              <a:t>increase our problem solving skills</a:t>
            </a:r>
          </a:p>
          <a:p>
            <a:r>
              <a:rPr lang="en-US" dirty="0" smtClean="0"/>
              <a:t>design good solutions to problems</a:t>
            </a:r>
          </a:p>
          <a:p>
            <a:r>
              <a:rPr lang="en-US" dirty="0" smtClean="0"/>
              <a:t>test somehow how well they are indeed solutions to the problem</a:t>
            </a:r>
          </a:p>
          <a:p>
            <a:r>
              <a:rPr lang="en-US" dirty="0" smtClean="0"/>
              <a:t>provide the solution as a readable document</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Program Storage</a:t>
            </a:r>
          </a:p>
        </p:txBody>
      </p:sp>
      <p:sp>
        <p:nvSpPr>
          <p:cNvPr id="112643" name="Rectangle 3"/>
          <p:cNvSpPr>
            <a:spLocks noGrp="1" noChangeArrowheads="1"/>
          </p:cNvSpPr>
          <p:nvPr>
            <p:ph idx="1"/>
          </p:nvPr>
        </p:nvSpPr>
        <p:spPr>
          <a:noFill/>
        </p:spPr>
        <p:txBody>
          <a:bodyPr lIns="92075" tIns="46038" rIns="92075" bIns="46038"/>
          <a:lstStyle/>
          <a:p>
            <a:pPr eaLnBrk="1" hangingPunct="1"/>
            <a:r>
              <a:rPr lang="en-US" sz="2800">
                <a:latin typeface="Arial" pitchFamily="-109" charset="0"/>
              </a:rPr>
              <a:t>machine language instructions are encoded as bit patterns (binary, remember our transistors)</a:t>
            </a:r>
          </a:p>
          <a:p>
            <a:pPr eaLnBrk="1" hangingPunct="1"/>
            <a:r>
              <a:rPr lang="en-US" sz="2800">
                <a:latin typeface="Arial" pitchFamily="-109" charset="0"/>
              </a:rPr>
              <a:t>memory can only hold binary info.</a:t>
            </a:r>
          </a:p>
          <a:p>
            <a:pPr eaLnBrk="1" hangingPunct="1"/>
            <a:r>
              <a:rPr lang="en-US" sz="2800">
                <a:latin typeface="Arial" pitchFamily="-109" charset="0"/>
              </a:rPr>
              <a:t>a bit is represented by two-states, e.g. L-R magnetism, high-low voltage</a:t>
            </a:r>
          </a:p>
          <a:p>
            <a:pPr eaLnBrk="1" hangingPunct="1"/>
            <a:r>
              <a:rPr lang="en-US" sz="2800">
                <a:latin typeface="Arial" pitchFamily="-109" charset="0"/>
              </a:rPr>
              <a:t>it takes many bits to represent reasonable amounts of information</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numbers</a:t>
            </a:r>
            <a:endParaRPr lang="en-US" dirty="0"/>
          </a:p>
        </p:txBody>
      </p:sp>
      <p:sp>
        <p:nvSpPr>
          <p:cNvPr id="3" name="Content Placeholder 2"/>
          <p:cNvSpPr>
            <a:spLocks noGrp="1"/>
          </p:cNvSpPr>
          <p:nvPr>
            <p:ph idx="1"/>
          </p:nvPr>
        </p:nvSpPr>
        <p:spPr/>
        <p:txBody>
          <a:bodyPr/>
          <a:lstStyle/>
          <a:p>
            <a:r>
              <a:rPr lang="en-US" dirty="0" smtClean="0"/>
              <a:t>The switch nature of transistors make storing numbers in binary a natural fit.</a:t>
            </a:r>
          </a:p>
          <a:p>
            <a:r>
              <a:rPr lang="en-US" dirty="0" smtClean="0"/>
              <a:t>Binary is a change of base for our number system, base 2</a:t>
            </a:r>
          </a:p>
          <a:p>
            <a:r>
              <a:rPr lang="en-US" dirty="0" smtClean="0"/>
              <a:t>In a number, its position represents powers of 2</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Decimal uses digits 0-9 and positions in a number as powers of 10</a:t>
            </a:r>
          </a:p>
          <a:p>
            <a:pPr lvl="1"/>
            <a:r>
              <a:rPr lang="en-US" dirty="0" smtClean="0"/>
              <a:t>735</a:t>
            </a:r>
            <a:r>
              <a:rPr lang="en-US" baseline="-25000" dirty="0" smtClean="0"/>
              <a:t>10</a:t>
            </a:r>
            <a:r>
              <a:rPr lang="en-US" dirty="0" smtClean="0"/>
              <a:t> = 7*10</a:t>
            </a:r>
            <a:r>
              <a:rPr lang="en-US" baseline="30000" dirty="0" smtClean="0"/>
              <a:t>2</a:t>
            </a:r>
            <a:r>
              <a:rPr lang="en-US" dirty="0" smtClean="0"/>
              <a:t> + 3*10</a:t>
            </a:r>
            <a:r>
              <a:rPr lang="en-US" baseline="30000" dirty="0" smtClean="0"/>
              <a:t>1</a:t>
            </a:r>
            <a:r>
              <a:rPr lang="en-US" dirty="0" smtClean="0"/>
              <a:t> + 5*10</a:t>
            </a:r>
            <a:r>
              <a:rPr lang="en-US" baseline="30000" dirty="0" smtClean="0"/>
              <a:t>0</a:t>
            </a:r>
          </a:p>
          <a:p>
            <a:r>
              <a:rPr lang="en-US" dirty="0" smtClean="0"/>
              <a:t>Binary users digits 0,1 and positions in a number as powers of 2</a:t>
            </a:r>
          </a:p>
          <a:p>
            <a:pPr lvl="1"/>
            <a:r>
              <a:rPr lang="en-US" dirty="0" smtClean="0"/>
              <a:t>101</a:t>
            </a:r>
            <a:r>
              <a:rPr lang="en-US" baseline="-25000" dirty="0" smtClean="0"/>
              <a:t>2</a:t>
            </a:r>
            <a:r>
              <a:rPr lang="en-US" dirty="0" smtClean="0"/>
              <a:t> = 1*2</a:t>
            </a:r>
            <a:r>
              <a:rPr lang="en-US" baseline="30000" dirty="0" smtClean="0"/>
              <a:t>2</a:t>
            </a:r>
            <a:r>
              <a:rPr lang="en-US" dirty="0" smtClean="0"/>
              <a:t> + 0*2</a:t>
            </a:r>
            <a:r>
              <a:rPr lang="en-US" baseline="30000" dirty="0" smtClean="0"/>
              <a:t>1</a:t>
            </a:r>
            <a:r>
              <a:rPr lang="en-US" dirty="0" smtClean="0"/>
              <a:t> + 1*2</a:t>
            </a:r>
            <a:r>
              <a:rPr lang="en-US" baseline="30000" dirty="0" smtClean="0"/>
              <a:t>0 </a:t>
            </a:r>
            <a:endParaRPr lang="en-US" dirty="0" smtClean="0"/>
          </a:p>
          <a:p>
            <a:r>
              <a:rPr lang="en-US" dirty="0" smtClean="0"/>
              <a:t>We can covert back and forth</a:t>
            </a:r>
          </a:p>
          <a:p>
            <a:pPr lvl="1"/>
            <a:r>
              <a:rPr lang="en-US" dirty="0" smtClean="0"/>
              <a:t>101</a:t>
            </a:r>
            <a:r>
              <a:rPr lang="en-US" baseline="-25000" dirty="0" smtClean="0"/>
              <a:t>2</a:t>
            </a:r>
            <a:r>
              <a:rPr lang="en-US" dirty="0" smtClean="0"/>
              <a:t> = 5</a:t>
            </a:r>
            <a:r>
              <a:rPr lang="en-US" baseline="-25000" dirty="0" smtClean="0"/>
              <a:t>10</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dirty="0" smtClean="0">
                <a:latin typeface="Arial" pitchFamily="-109" charset="0"/>
              </a:rPr>
              <a:t>Rule of thumb: binary to decimal</a:t>
            </a:r>
          </a:p>
        </p:txBody>
      </p:sp>
      <p:sp>
        <p:nvSpPr>
          <p:cNvPr id="116739" name="Content Placeholder 2"/>
          <p:cNvSpPr>
            <a:spLocks noGrp="1"/>
          </p:cNvSpPr>
          <p:nvPr>
            <p:ph idx="1"/>
          </p:nvPr>
        </p:nvSpPr>
        <p:spPr>
          <a:xfrm>
            <a:off x="0" y="1981200"/>
            <a:ext cx="9144000" cy="3886200"/>
          </a:xfrm>
        </p:spPr>
        <p:txBody>
          <a:bodyPr/>
          <a:lstStyle/>
          <a:p>
            <a:r>
              <a:rPr lang="en-US" dirty="0" smtClean="0">
                <a:latin typeface="Arial" pitchFamily="-109" charset="0"/>
              </a:rPr>
              <a:t>The rule: Every 10 powers of 2 is about 3 powers of 10</a:t>
            </a:r>
          </a:p>
          <a:p>
            <a:r>
              <a:rPr lang="en-US" dirty="0" smtClean="0">
                <a:latin typeface="Arial" pitchFamily="-109" charset="0"/>
              </a:rPr>
              <a:t>2</a:t>
            </a:r>
            <a:r>
              <a:rPr lang="en-US" baseline="30000" dirty="0" smtClean="0">
                <a:latin typeface="Arial" pitchFamily="-109" charset="0"/>
              </a:rPr>
              <a:t>10</a:t>
            </a:r>
            <a:r>
              <a:rPr lang="en-US" dirty="0" smtClean="0">
                <a:latin typeface="Arial" pitchFamily="-109" charset="0"/>
              </a:rPr>
              <a:t> = 1024 ≈ 10</a:t>
            </a:r>
            <a:r>
              <a:rPr lang="en-US" baseline="30000" dirty="0" smtClean="0">
                <a:latin typeface="Arial" pitchFamily="-109" charset="0"/>
              </a:rPr>
              <a:t>3</a:t>
            </a:r>
            <a:r>
              <a:rPr lang="en-US" dirty="0" smtClean="0">
                <a:latin typeface="Arial" pitchFamily="-109" charset="0"/>
              </a:rPr>
              <a:t> = 1000 (kilobyte)</a:t>
            </a:r>
          </a:p>
          <a:p>
            <a:r>
              <a:rPr lang="en-US" dirty="0" smtClean="0">
                <a:latin typeface="Arial" pitchFamily="-109" charset="0"/>
              </a:rPr>
              <a:t>2</a:t>
            </a:r>
            <a:r>
              <a:rPr lang="en-US" baseline="30000" dirty="0" smtClean="0">
                <a:latin typeface="Arial" pitchFamily="-109" charset="0"/>
              </a:rPr>
              <a:t>20</a:t>
            </a:r>
            <a:r>
              <a:rPr lang="en-US" dirty="0" smtClean="0">
                <a:latin typeface="Arial" pitchFamily="-109" charset="0"/>
              </a:rPr>
              <a:t> = 1,048,576 ≈ 10</a:t>
            </a:r>
            <a:r>
              <a:rPr lang="en-US" baseline="30000" dirty="0" smtClean="0">
                <a:latin typeface="Arial" pitchFamily="-109" charset="0"/>
              </a:rPr>
              <a:t>6</a:t>
            </a:r>
            <a:r>
              <a:rPr lang="en-US" dirty="0" smtClean="0">
                <a:latin typeface="Arial" pitchFamily="-109" charset="0"/>
              </a:rPr>
              <a:t> = 1,000,000 (megabyte)</a:t>
            </a:r>
          </a:p>
          <a:p>
            <a:r>
              <a:rPr lang="en-US" dirty="0" smtClean="0">
                <a:latin typeface="Arial" pitchFamily="-109" charset="0"/>
              </a:rPr>
              <a:t>2</a:t>
            </a:r>
            <a:r>
              <a:rPr lang="en-US" baseline="30000" dirty="0" smtClean="0">
                <a:latin typeface="Arial" pitchFamily="-109" charset="0"/>
              </a:rPr>
              <a:t>30</a:t>
            </a:r>
            <a:r>
              <a:rPr lang="en-US" dirty="0" smtClean="0">
                <a:latin typeface="Arial" pitchFamily="-109" charset="0"/>
              </a:rPr>
              <a:t> = 1,073,741,824 ≈ 10</a:t>
            </a:r>
            <a:r>
              <a:rPr lang="en-US" baseline="30000" dirty="0" smtClean="0">
                <a:latin typeface="Arial" pitchFamily="-109" charset="0"/>
              </a:rPr>
              <a:t>9</a:t>
            </a:r>
            <a:r>
              <a:rPr lang="en-US" dirty="0" smtClean="0">
                <a:latin typeface="Arial" pitchFamily="-109" charset="0"/>
              </a:rPr>
              <a:t> = 1,000,000,000 (gigabyte)</a:t>
            </a:r>
          </a:p>
          <a:p>
            <a:endParaRPr lang="en-US" dirty="0" smtClean="0">
              <a:latin typeface="Arial" pitchFamily="-109"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Bits,Bytes</a:t>
            </a:r>
            <a:r>
              <a:rPr lang="en-US" dirty="0" smtClean="0"/>
              <a:t> and Words</a:t>
            </a:r>
            <a:endParaRPr lang="en-US" dirty="0"/>
          </a:p>
        </p:txBody>
      </p:sp>
      <p:sp>
        <p:nvSpPr>
          <p:cNvPr id="3" name="Content Placeholder 2"/>
          <p:cNvSpPr>
            <a:spLocks noGrp="1"/>
          </p:cNvSpPr>
          <p:nvPr>
            <p:ph idx="1"/>
          </p:nvPr>
        </p:nvSpPr>
        <p:spPr/>
        <p:txBody>
          <a:bodyPr/>
          <a:lstStyle/>
          <a:p>
            <a:r>
              <a:rPr lang="en-US" dirty="0" smtClean="0"/>
              <a:t>Bit: a single 1,0</a:t>
            </a:r>
          </a:p>
          <a:p>
            <a:r>
              <a:rPr lang="en-US" dirty="0" smtClean="0"/>
              <a:t>Byte: 8 bits</a:t>
            </a:r>
          </a:p>
          <a:p>
            <a:r>
              <a:rPr lang="en-US" dirty="0" smtClean="0"/>
              <a:t>Word: A computer's standard unit of storage. A typical computer today is a 32 bit computer, meaning its word size is 32 bits (4 bytes)</a:t>
            </a:r>
          </a:p>
          <a:p>
            <a:pPr lvl="1"/>
            <a:r>
              <a:rPr lang="en-US" dirty="0" smtClean="0"/>
              <a:t>many newer processors are 64 bit!</a:t>
            </a:r>
          </a:p>
          <a:p>
            <a:pPr>
              <a:buNone/>
            </a:pP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Floating point</a:t>
            </a:r>
            <a:endParaRPr lang="en-US" dirty="0"/>
          </a:p>
        </p:txBody>
      </p:sp>
      <p:sp>
        <p:nvSpPr>
          <p:cNvPr id="3" name="Content Placeholder 2"/>
          <p:cNvSpPr>
            <a:spLocks noGrp="1"/>
          </p:cNvSpPr>
          <p:nvPr>
            <p:ph idx="1"/>
          </p:nvPr>
        </p:nvSpPr>
        <p:spPr/>
        <p:txBody>
          <a:bodyPr/>
          <a:lstStyle/>
          <a:p>
            <a:r>
              <a:rPr lang="en-US" dirty="0" smtClean="0"/>
              <a:t>The approximation of decimal point values such as 1.23, 0.01, 3.14159.</a:t>
            </a:r>
          </a:p>
          <a:p>
            <a:r>
              <a:rPr lang="en-US" dirty="0" smtClean="0"/>
              <a:t>What is the exact value of 1/3 as a decimal point number?</a:t>
            </a:r>
          </a:p>
          <a:p>
            <a:pPr lvl="1"/>
            <a:r>
              <a:rPr lang="en-US" dirty="0" smtClean="0"/>
              <a:t>It is an infinite sequence which we approximate when using a decimal number</a:t>
            </a:r>
          </a:p>
          <a:p>
            <a:r>
              <a:rPr lang="en-US" dirty="0" smtClean="0"/>
              <a:t>Remember that floating point is approximate!</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data in binary</a:t>
            </a:r>
            <a:endParaRPr lang="en-US" dirty="0"/>
          </a:p>
        </p:txBody>
      </p:sp>
      <p:sp>
        <p:nvSpPr>
          <p:cNvPr id="3" name="Content Placeholder 2"/>
          <p:cNvSpPr>
            <a:spLocks noGrp="1"/>
          </p:cNvSpPr>
          <p:nvPr>
            <p:ph idx="1"/>
          </p:nvPr>
        </p:nvSpPr>
        <p:spPr/>
        <p:txBody>
          <a:bodyPr/>
          <a:lstStyle/>
          <a:p>
            <a:r>
              <a:rPr lang="en-US" dirty="0" smtClean="0"/>
              <a:t>Letters are represented as numbers!</a:t>
            </a:r>
          </a:p>
          <a:p>
            <a:r>
              <a:rPr lang="en-US" dirty="0" smtClean="0"/>
              <a:t>Both ASCII and Unicode are encodings for particular letters.</a:t>
            </a:r>
          </a:p>
          <a:p>
            <a:r>
              <a:rPr lang="en-US" dirty="0" smtClean="0"/>
              <a:t>ASCII (American Standard Code for Information Interchange) was used for English letters. It is superseded by a subset of Unicode called UTF</a:t>
            </a:r>
            <a:r>
              <a:rPr lang="en-US" dirty="0"/>
              <a:t>-8 (see appendix 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UTF-8 table (first few rows)</a:t>
            </a:r>
            <a:endParaRPr lang="en-US" dirty="0"/>
          </a:p>
        </p:txBody>
      </p:sp>
      <p:pic>
        <p:nvPicPr>
          <p:cNvPr id="7" name="Content Placeholder 6"/>
          <p:cNvPicPr>
            <a:picLocks noGrp="1" noChangeAspect="1"/>
          </p:cNvPicPr>
          <p:nvPr>
            <p:ph idx="1"/>
          </p:nvPr>
        </p:nvPicPr>
        <p:blipFill>
          <a:blip r:embed="rId2"/>
          <a:stretch>
            <a:fillRect/>
          </a:stretch>
        </p:blipFill>
        <p:spPr>
          <a:xfrm>
            <a:off x="2819400" y="3088481"/>
            <a:ext cx="3505200" cy="1549400"/>
          </a:xfrm>
        </p:spPr>
      </p:pic>
    </p:spTree>
    <p:extLst>
      <p:ext uri="{BB962C8B-B14F-4D97-AF65-F5344CB8AC3E}">
        <p14:creationId xmlns:p14="http://schemas.microsoft.com/office/powerpoint/2010/main" val="28728779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a:t>
            </a:r>
            <a:endParaRPr lang="en-US" dirty="0"/>
          </a:p>
        </p:txBody>
      </p:sp>
      <p:sp>
        <p:nvSpPr>
          <p:cNvPr id="3" name="Content Placeholder 2"/>
          <p:cNvSpPr>
            <a:spLocks noGrp="1"/>
          </p:cNvSpPr>
          <p:nvPr>
            <p:ph idx="1"/>
          </p:nvPr>
        </p:nvSpPr>
        <p:spPr/>
        <p:txBody>
          <a:bodyPr/>
          <a:lstStyle/>
          <a:p>
            <a:r>
              <a:rPr lang="en-US" dirty="0" smtClean="0"/>
              <a:t>Digital images consist of individual colors in a matrix. </a:t>
            </a:r>
          </a:p>
          <a:p>
            <a:r>
              <a:rPr lang="en-US" dirty="0" smtClean="0"/>
              <a:t>Each individual color is called a pixel.</a:t>
            </a:r>
          </a:p>
          <a:p>
            <a:r>
              <a:rPr lang="en-US" dirty="0" smtClean="0"/>
              <a:t>The color of a pixel can be encoded using numbers.</a:t>
            </a: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5" y="1524000"/>
            <a:ext cx="9323103" cy="2667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Why is this hard?</a:t>
            </a:r>
          </a:p>
        </p:txBody>
      </p:sp>
      <p:sp>
        <p:nvSpPr>
          <p:cNvPr id="37893" name="Rectangle 3"/>
          <p:cNvSpPr>
            <a:spLocks noGrp="1" noChangeArrowheads="1"/>
          </p:cNvSpPr>
          <p:nvPr>
            <p:ph idx="1"/>
          </p:nvPr>
        </p:nvSpPr>
        <p:spPr/>
        <p:txBody>
          <a:bodyPr/>
          <a:lstStyle/>
          <a:p>
            <a:pPr eaLnBrk="1" hangingPunct="1"/>
            <a:r>
              <a:rPr lang="en-US">
                <a:ea typeface="ＭＳ Ｐゴシック" pitchFamily="-111" charset="-128"/>
                <a:cs typeface="ＭＳ Ｐゴシック" pitchFamily="-111" charset="-128"/>
              </a:rPr>
              <a:t>I cannot precisely explain why it is hard, only that it is indeed hard.</a:t>
            </a:r>
          </a:p>
          <a:p>
            <a:pPr eaLnBrk="1" hangingPunct="1"/>
            <a:r>
              <a:rPr lang="en-US">
                <a:ea typeface="ＭＳ Ｐゴシック" pitchFamily="-111" charset="-128"/>
                <a:cs typeface="ＭＳ Ｐゴシック" pitchFamily="-111" charset="-128"/>
              </a:rPr>
              <a:t>Typically quote is “Never have I worked so hard and gotten so low a grade”</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Sound</a:t>
            </a:r>
            <a:endParaRPr lang="en-US" dirty="0"/>
          </a:p>
        </p:txBody>
      </p:sp>
      <p:sp>
        <p:nvSpPr>
          <p:cNvPr id="3" name="Content Placeholder 2"/>
          <p:cNvSpPr>
            <a:spLocks noGrp="1"/>
          </p:cNvSpPr>
          <p:nvPr>
            <p:ph idx="1"/>
          </p:nvPr>
        </p:nvSpPr>
        <p:spPr/>
        <p:txBody>
          <a:bodyPr/>
          <a:lstStyle/>
          <a:p>
            <a:r>
              <a:rPr lang="en-US" dirty="0" smtClean="0"/>
              <a:t>We can sample a sound wave at a very high frequency and measure the height of the sound.</a:t>
            </a:r>
          </a:p>
          <a:p>
            <a:r>
              <a:rPr lang="en-US" dirty="0" smtClean="0"/>
              <a:t>We can represent those measurements as numbers and use them to recreate a sound wave</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68" y="1752600"/>
            <a:ext cx="9131432" cy="4252996"/>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many numbers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Binary</a:t>
            </a:r>
          </a:p>
        </p:txBody>
      </p:sp>
      <p:sp>
        <p:nvSpPr>
          <p:cNvPr id="58371" name="Rectangle 3"/>
          <p:cNvSpPr>
            <a:spLocks noGrp="1" noChangeArrowheads="1"/>
          </p:cNvSpPr>
          <p:nvPr>
            <p:ph idx="1"/>
          </p:nvPr>
        </p:nvSpPr>
        <p:spPr>
          <a:xfrm>
            <a:off x="685800" y="1981200"/>
            <a:ext cx="8001000" cy="4114800"/>
          </a:xfrm>
          <a:noFill/>
        </p:spPr>
        <p:txBody>
          <a:bodyPr lIns="92075" tIns="46038" rIns="92075" bIns="46038"/>
          <a:lstStyle/>
          <a:p>
            <a:pPr eaLnBrk="1" hangingPunct="1"/>
            <a:r>
              <a:rPr lang="en-US">
                <a:latin typeface="Arial" pitchFamily="-109" charset="0"/>
              </a:rPr>
              <a:t>byte = 8 bits</a:t>
            </a:r>
          </a:p>
          <a:p>
            <a:pPr lvl="1" eaLnBrk="1" hangingPunct="1">
              <a:buFont typeface="Wingdings" pitchFamily="-109" charset="2"/>
              <a:buNone/>
            </a:pPr>
            <a:r>
              <a:rPr lang="en-US">
                <a:latin typeface="Arial" pitchFamily="-109" charset="0"/>
              </a:rPr>
              <a:t>e.g. 10110010</a:t>
            </a:r>
          </a:p>
          <a:p>
            <a:pPr eaLnBrk="1" hangingPunct="1"/>
            <a:r>
              <a:rPr lang="en-US">
                <a:latin typeface="Arial" pitchFamily="-109" charset="0"/>
              </a:rPr>
              <a:t>storage devices come in large quantities</a:t>
            </a:r>
          </a:p>
          <a:p>
            <a:pPr lvl="1" eaLnBrk="1" hangingPunct="1">
              <a:buFont typeface="Wingdings" pitchFamily="-109" charset="2"/>
              <a:buNone/>
            </a:pPr>
            <a:r>
              <a:rPr lang="en-US">
                <a:latin typeface="Arial" pitchFamily="-109" charset="0"/>
              </a:rPr>
              <a:t>1K (kilobyte)= 2</a:t>
            </a:r>
            <a:r>
              <a:rPr lang="en-US" baseline="30000">
                <a:latin typeface="Arial" pitchFamily="-109" charset="0"/>
              </a:rPr>
              <a:t>10</a:t>
            </a:r>
            <a:r>
              <a:rPr lang="en-US">
                <a:latin typeface="Arial" pitchFamily="-109" charset="0"/>
              </a:rPr>
              <a:t> bytes = 1024 bytes </a:t>
            </a:r>
          </a:p>
          <a:p>
            <a:pPr lvl="1" eaLnBrk="1" hangingPunct="1">
              <a:buFont typeface="Wingdings" pitchFamily="-109" charset="2"/>
              <a:buNone/>
            </a:pPr>
            <a:r>
              <a:rPr lang="en-US">
                <a:latin typeface="Arial" pitchFamily="-109" charset="0"/>
              </a:rPr>
              <a:t>1M (megabyte)= 2</a:t>
            </a:r>
            <a:r>
              <a:rPr lang="en-US" baseline="30000">
                <a:latin typeface="Arial" pitchFamily="-109" charset="0"/>
              </a:rPr>
              <a:t>20</a:t>
            </a:r>
            <a:r>
              <a:rPr lang="en-US">
                <a:latin typeface="Arial" pitchFamily="-109" charset="0"/>
              </a:rPr>
              <a:t> bytes = 1,048,576 bytes</a:t>
            </a:r>
          </a:p>
          <a:p>
            <a:pPr lvl="1" eaLnBrk="1" hangingPunct="1">
              <a:buFont typeface="Wingdings" pitchFamily="-109" charset="2"/>
              <a:buNone/>
            </a:pPr>
            <a:r>
              <a:rPr lang="en-US">
                <a:latin typeface="Arial" pitchFamily="-109" charset="0"/>
              </a:rPr>
              <a:t>1G (gigabyte)= 2</a:t>
            </a:r>
            <a:r>
              <a:rPr lang="en-US" baseline="30000">
                <a:latin typeface="Arial" pitchFamily="-109" charset="0"/>
              </a:rPr>
              <a:t>30</a:t>
            </a:r>
            <a:r>
              <a:rPr lang="en-US">
                <a:latin typeface="Arial" pitchFamily="-109" charset="0"/>
              </a:rPr>
              <a:t> bytes=1,073,741,824 bytes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 calcmode="lin" valueType="num">
                                      <p:cBhvr additive="base">
                                        <p:cTn id="7" dur="500" fill="hold"/>
                                        <p:tgtEl>
                                          <p:spTgt spid="583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83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8371">
                                            <p:txEl>
                                              <p:pRg st="1" end="1"/>
                                            </p:txEl>
                                          </p:spTgt>
                                        </p:tgtEl>
                                        <p:attrNameLst>
                                          <p:attrName>style.visibility</p:attrName>
                                        </p:attrNameLst>
                                      </p:cBhvr>
                                      <p:to>
                                        <p:strVal val="visible"/>
                                      </p:to>
                                    </p:set>
                                    <p:anim calcmode="lin" valueType="num">
                                      <p:cBhvr additive="base">
                                        <p:cTn id="13" dur="500" fill="hold"/>
                                        <p:tgtEl>
                                          <p:spTgt spid="583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83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8371">
                                            <p:txEl>
                                              <p:pRg st="2" end="2"/>
                                            </p:txEl>
                                          </p:spTgt>
                                        </p:tgtEl>
                                        <p:attrNameLst>
                                          <p:attrName>style.visibility</p:attrName>
                                        </p:attrNameLst>
                                      </p:cBhvr>
                                      <p:to>
                                        <p:strVal val="visible"/>
                                      </p:to>
                                    </p:set>
                                    <p:anim calcmode="lin" valueType="num">
                                      <p:cBhvr additive="base">
                                        <p:cTn id="19" dur="500" fill="hold"/>
                                        <p:tgtEl>
                                          <p:spTgt spid="583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83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8371">
                                            <p:txEl>
                                              <p:pRg st="3" end="3"/>
                                            </p:txEl>
                                          </p:spTgt>
                                        </p:tgtEl>
                                        <p:attrNameLst>
                                          <p:attrName>style.visibility</p:attrName>
                                        </p:attrNameLst>
                                      </p:cBhvr>
                                      <p:to>
                                        <p:strVal val="visible"/>
                                      </p:to>
                                    </p:set>
                                    <p:anim calcmode="lin" valueType="num">
                                      <p:cBhvr additive="base">
                                        <p:cTn id="25" dur="500" fill="hold"/>
                                        <p:tgtEl>
                                          <p:spTgt spid="5837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837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8371">
                                            <p:txEl>
                                              <p:pRg st="4" end="4"/>
                                            </p:txEl>
                                          </p:spTgt>
                                        </p:tgtEl>
                                        <p:attrNameLst>
                                          <p:attrName>style.visibility</p:attrName>
                                        </p:attrNameLst>
                                      </p:cBhvr>
                                      <p:to>
                                        <p:strVal val="visible"/>
                                      </p:to>
                                    </p:set>
                                    <p:anim calcmode="lin" valueType="num">
                                      <p:cBhvr additive="base">
                                        <p:cTn id="31" dur="500" fill="hold"/>
                                        <p:tgtEl>
                                          <p:spTgt spid="5837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837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8371">
                                            <p:txEl>
                                              <p:pRg st="5" end="5"/>
                                            </p:txEl>
                                          </p:spTgt>
                                        </p:tgtEl>
                                        <p:attrNameLst>
                                          <p:attrName>style.visibility</p:attrName>
                                        </p:attrNameLst>
                                      </p:cBhvr>
                                      <p:to>
                                        <p:strVal val="visible"/>
                                      </p:to>
                                    </p:set>
                                    <p:anim calcmode="lin" valueType="num">
                                      <p:cBhvr additive="base">
                                        <p:cTn id="37" dur="500" fill="hold"/>
                                        <p:tgtEl>
                                          <p:spTgt spid="5837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837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bldLvl="2"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b="1">
                <a:latin typeface="Arial" pitchFamily="-109" charset="0"/>
              </a:rPr>
              <a:t>Kilobyte</a:t>
            </a:r>
            <a:r>
              <a:rPr lang="en-US">
                <a:latin typeface="Arial" pitchFamily="-109" charset="0"/>
              </a:rPr>
              <a:t> (1000 bytes)</a:t>
            </a:r>
          </a:p>
        </p:txBody>
      </p:sp>
      <p:sp>
        <p:nvSpPr>
          <p:cNvPr id="119811" name="Rectangle 3"/>
          <p:cNvSpPr>
            <a:spLocks noGrp="1" noChangeArrowheads="1"/>
          </p:cNvSpPr>
          <p:nvPr>
            <p:ph idx="1"/>
          </p:nvPr>
        </p:nvSpPr>
        <p:spPr/>
        <p:txBody>
          <a:bodyPr/>
          <a:lstStyle/>
          <a:p>
            <a:pPr eaLnBrk="1" hangingPunct="1"/>
            <a:r>
              <a:rPr lang="en-US">
                <a:latin typeface="Arial" pitchFamily="-109" charset="0"/>
              </a:rPr>
              <a:t>2 Kilobytes: </a:t>
            </a:r>
            <a:r>
              <a:rPr lang="en-US" u="sng">
                <a:latin typeface="Arial" pitchFamily="-109" charset="0"/>
              </a:rPr>
              <a:t>A Typewritten page</a:t>
            </a:r>
            <a:r>
              <a:rPr lang="en-US">
                <a:latin typeface="Arial" pitchFamily="-109" charset="0"/>
              </a:rPr>
              <a:t> </a:t>
            </a:r>
          </a:p>
          <a:p>
            <a:pPr eaLnBrk="1" hangingPunct="1"/>
            <a:r>
              <a:rPr lang="en-US">
                <a:latin typeface="Arial" pitchFamily="-109" charset="0"/>
              </a:rPr>
              <a:t>10 Kilobytes: </a:t>
            </a:r>
            <a:r>
              <a:rPr lang="en-US" u="sng">
                <a:latin typeface="Arial" pitchFamily="-109" charset="0"/>
              </a:rPr>
              <a:t>An encyclopedic page</a:t>
            </a:r>
          </a:p>
          <a:p>
            <a:pPr eaLnBrk="1" hangingPunct="1"/>
            <a:r>
              <a:rPr lang="en-US">
                <a:latin typeface="Arial" pitchFamily="-109" charset="0"/>
              </a:rPr>
              <a:t>50 Kilobytes: </a:t>
            </a:r>
            <a:r>
              <a:rPr lang="en-US" u="sng">
                <a:latin typeface="Arial" pitchFamily="-109" charset="0"/>
              </a:rPr>
              <a:t>A compressed document</a:t>
            </a:r>
            <a:r>
              <a:rPr lang="en-US">
                <a:latin typeface="Arial" pitchFamily="-109" charset="0"/>
              </a:rPr>
              <a:t>   </a:t>
            </a:r>
          </a:p>
          <a:p>
            <a:pPr eaLnBrk="1" hangingPunct="1"/>
            <a:r>
              <a:rPr lang="en-US">
                <a:latin typeface="Arial" pitchFamily="-109" charset="0"/>
              </a:rPr>
              <a:t>100 Kilobytes: </a:t>
            </a:r>
            <a:r>
              <a:rPr lang="en-US" u="sng">
                <a:latin typeface="Arial" pitchFamily="-109" charset="0"/>
              </a:rPr>
              <a:t>A low-resolution photo</a:t>
            </a:r>
          </a:p>
          <a:p>
            <a:pPr eaLnBrk="1" hangingPunct="1"/>
            <a:endParaRPr lang="en-US" u="sng">
              <a:latin typeface="Arial" pitchFamily="-109" charset="0"/>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b="1">
                <a:latin typeface="Arial" pitchFamily="-109" charset="0"/>
              </a:rPr>
              <a:t>Megabyte</a:t>
            </a:r>
            <a:r>
              <a:rPr lang="en-US">
                <a:latin typeface="Arial" pitchFamily="-109" charset="0"/>
              </a:rPr>
              <a:t> (1 000 000 bytes)</a:t>
            </a:r>
          </a:p>
        </p:txBody>
      </p:sp>
      <p:sp>
        <p:nvSpPr>
          <p:cNvPr id="91139" name="Rectangle 3"/>
          <p:cNvSpPr>
            <a:spLocks noGrp="1" noChangeArrowheads="1"/>
          </p:cNvSpPr>
          <p:nvPr>
            <p:ph idx="1"/>
          </p:nvPr>
        </p:nvSpPr>
        <p:spPr>
          <a:xfrm>
            <a:off x="762000" y="1905000"/>
            <a:ext cx="8001000" cy="4114800"/>
          </a:xfrm>
        </p:spPr>
        <p:txBody>
          <a:bodyPr/>
          <a:lstStyle/>
          <a:p>
            <a:pPr eaLnBrk="1" hangingPunct="1"/>
            <a:r>
              <a:rPr lang="en-US" sz="2800">
                <a:latin typeface="Arial" pitchFamily="-109" charset="0"/>
              </a:rPr>
              <a:t>1 MByte: A small novel </a:t>
            </a:r>
            <a:r>
              <a:rPr lang="en-US" sz="2800" b="1">
                <a:latin typeface="Arial" pitchFamily="-109" charset="0"/>
              </a:rPr>
              <a:t>or</a:t>
            </a:r>
            <a:r>
              <a:rPr lang="en-US" sz="2800">
                <a:latin typeface="Arial" pitchFamily="-109" charset="0"/>
              </a:rPr>
              <a:t> 3.5 inch floppy disk </a:t>
            </a:r>
          </a:p>
          <a:p>
            <a:pPr eaLnBrk="1" hangingPunct="1"/>
            <a:r>
              <a:rPr lang="en-US" sz="2800">
                <a:latin typeface="Arial" pitchFamily="-109" charset="0"/>
              </a:rPr>
              <a:t>2 MByte: A high resolution photograph </a:t>
            </a:r>
          </a:p>
          <a:p>
            <a:pPr eaLnBrk="1" hangingPunct="1"/>
            <a:r>
              <a:rPr lang="en-US" sz="2800">
                <a:latin typeface="Arial" pitchFamily="-109" charset="0"/>
              </a:rPr>
              <a:t>5 Mbyte: The complete works of Shakespeare  		</a:t>
            </a:r>
            <a:r>
              <a:rPr lang="en-US" sz="2800" b="1">
                <a:latin typeface="Arial" pitchFamily="-109" charset="0"/>
              </a:rPr>
              <a:t>or</a:t>
            </a:r>
            <a:r>
              <a:rPr lang="en-US" sz="2800">
                <a:latin typeface="Arial" pitchFamily="-109" charset="0"/>
              </a:rPr>
              <a:t> 30 seconds of video </a:t>
            </a:r>
          </a:p>
          <a:p>
            <a:pPr eaLnBrk="1" hangingPunct="1"/>
            <a:r>
              <a:rPr lang="en-US" sz="2800">
                <a:latin typeface="Arial" pitchFamily="-109" charset="0"/>
              </a:rPr>
              <a:t>100 Mbyte: 1 meter of shelved books </a:t>
            </a:r>
            <a:endParaRPr lang="en-US" sz="2800" b="1">
              <a:latin typeface="Arial" pitchFamily="-109" charset="0"/>
            </a:endParaRPr>
          </a:p>
          <a:p>
            <a:pPr eaLnBrk="1" hangingPunct="1"/>
            <a:r>
              <a:rPr lang="en-US" sz="2800">
                <a:latin typeface="Arial" pitchFamily="-109" charset="0"/>
              </a:rPr>
              <a:t>500 Mbyte: A CD-ROM</a:t>
            </a:r>
          </a:p>
          <a:p>
            <a:pPr eaLnBrk="1" hangingPunct="1"/>
            <a:endParaRPr lang="en-US" sz="2800">
              <a:latin typeface="Arial" pitchFamily="-10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dissolve">
                                      <p:cBhvr>
                                        <p:cTn id="7" dur="500"/>
                                        <p:tgtEl>
                                          <p:spTgt spid="911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1139">
                                            <p:txEl>
                                              <p:pRg st="1" end="1"/>
                                            </p:txEl>
                                          </p:spTgt>
                                        </p:tgtEl>
                                        <p:attrNameLst>
                                          <p:attrName>style.visibility</p:attrName>
                                        </p:attrNameLst>
                                      </p:cBhvr>
                                      <p:to>
                                        <p:strVal val="visible"/>
                                      </p:to>
                                    </p:set>
                                    <p:animEffect transition="in" filter="dissolve">
                                      <p:cBhvr>
                                        <p:cTn id="12" dur="500"/>
                                        <p:tgtEl>
                                          <p:spTgt spid="911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1139">
                                            <p:txEl>
                                              <p:pRg st="2" end="2"/>
                                            </p:txEl>
                                          </p:spTgt>
                                        </p:tgtEl>
                                        <p:attrNameLst>
                                          <p:attrName>style.visibility</p:attrName>
                                        </p:attrNameLst>
                                      </p:cBhvr>
                                      <p:to>
                                        <p:strVal val="visible"/>
                                      </p:to>
                                    </p:set>
                                    <p:animEffect transition="in" filter="dissolve">
                                      <p:cBhvr>
                                        <p:cTn id="17" dur="500"/>
                                        <p:tgtEl>
                                          <p:spTgt spid="911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1139">
                                            <p:txEl>
                                              <p:pRg st="3" end="3"/>
                                            </p:txEl>
                                          </p:spTgt>
                                        </p:tgtEl>
                                        <p:attrNameLst>
                                          <p:attrName>style.visibility</p:attrName>
                                        </p:attrNameLst>
                                      </p:cBhvr>
                                      <p:to>
                                        <p:strVal val="visible"/>
                                      </p:to>
                                    </p:set>
                                    <p:animEffect transition="in" filter="dissolve">
                                      <p:cBhvr>
                                        <p:cTn id="22" dur="500"/>
                                        <p:tgtEl>
                                          <p:spTgt spid="911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1139">
                                            <p:txEl>
                                              <p:pRg st="4" end="4"/>
                                            </p:txEl>
                                          </p:spTgt>
                                        </p:tgtEl>
                                        <p:attrNameLst>
                                          <p:attrName>style.visibility</p:attrName>
                                        </p:attrNameLst>
                                      </p:cBhvr>
                                      <p:to>
                                        <p:strVal val="visible"/>
                                      </p:to>
                                    </p:set>
                                    <p:animEffect transition="in" filter="dissolve">
                                      <p:cBhvr>
                                        <p:cTn id="27" dur="500"/>
                                        <p:tgtEl>
                                          <p:spTgt spid="911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533400" y="609600"/>
            <a:ext cx="8229600" cy="1143000"/>
          </a:xfrm>
        </p:spPr>
        <p:txBody>
          <a:bodyPr/>
          <a:lstStyle/>
          <a:p>
            <a:pPr eaLnBrk="1" hangingPunct="1"/>
            <a:r>
              <a:rPr lang="en-US" b="1">
                <a:latin typeface="Arial" pitchFamily="-109" charset="0"/>
              </a:rPr>
              <a:t>Gigabyte</a:t>
            </a:r>
            <a:r>
              <a:rPr lang="en-US">
                <a:latin typeface="Arial" pitchFamily="-109" charset="0"/>
              </a:rPr>
              <a:t> (1 000 000 000 bytes)</a:t>
            </a:r>
          </a:p>
        </p:txBody>
      </p:sp>
      <p:sp>
        <p:nvSpPr>
          <p:cNvPr id="92163" name="Rectangle 3"/>
          <p:cNvSpPr>
            <a:spLocks noGrp="1" noChangeArrowheads="1"/>
          </p:cNvSpPr>
          <p:nvPr>
            <p:ph idx="1"/>
          </p:nvPr>
        </p:nvSpPr>
        <p:spPr>
          <a:xfrm>
            <a:off x="685800" y="1828800"/>
            <a:ext cx="7924800" cy="4114800"/>
          </a:xfrm>
        </p:spPr>
        <p:txBody>
          <a:bodyPr/>
          <a:lstStyle/>
          <a:p>
            <a:pPr eaLnBrk="1" hangingPunct="1"/>
            <a:r>
              <a:rPr lang="en-US">
                <a:latin typeface="Arial" pitchFamily="-109" charset="0"/>
              </a:rPr>
              <a:t>1 GByte: A pickup truck filled with paper </a:t>
            </a:r>
            <a:br>
              <a:rPr lang="en-US">
                <a:latin typeface="Arial" pitchFamily="-109" charset="0"/>
              </a:rPr>
            </a:br>
            <a:r>
              <a:rPr lang="en-US">
                <a:latin typeface="Arial" pitchFamily="-109" charset="0"/>
              </a:rPr>
              <a:t>	</a:t>
            </a:r>
            <a:r>
              <a:rPr lang="en-US" b="1">
                <a:latin typeface="Arial" pitchFamily="-109" charset="0"/>
              </a:rPr>
              <a:t>or</a:t>
            </a:r>
            <a:r>
              <a:rPr lang="en-US">
                <a:latin typeface="Arial" pitchFamily="-109" charset="0"/>
              </a:rPr>
              <a:t> A symphony  </a:t>
            </a:r>
            <a:br>
              <a:rPr lang="en-US">
                <a:latin typeface="Arial" pitchFamily="-109" charset="0"/>
              </a:rPr>
            </a:br>
            <a:r>
              <a:rPr lang="en-US">
                <a:latin typeface="Arial" pitchFamily="-109" charset="0"/>
              </a:rPr>
              <a:t>	</a:t>
            </a:r>
            <a:r>
              <a:rPr lang="en-US" b="1">
                <a:latin typeface="Arial" pitchFamily="-109" charset="0"/>
              </a:rPr>
              <a:t>or</a:t>
            </a:r>
            <a:r>
              <a:rPr lang="en-US">
                <a:latin typeface="Arial" pitchFamily="-109" charset="0"/>
              </a:rPr>
              <a:t> A movie </a:t>
            </a:r>
          </a:p>
          <a:p>
            <a:pPr eaLnBrk="1" hangingPunct="1"/>
            <a:r>
              <a:rPr lang="en-US">
                <a:latin typeface="Arial" pitchFamily="-109" charset="0"/>
              </a:rPr>
              <a:t>20 GBytes: the works of Beethoven as sound</a:t>
            </a:r>
          </a:p>
          <a:p>
            <a:pPr eaLnBrk="1" hangingPunct="1"/>
            <a:r>
              <a:rPr lang="en-US">
                <a:latin typeface="Arial" pitchFamily="-109" charset="0"/>
              </a:rPr>
              <a:t>50 GBytes: A library floor of books </a:t>
            </a:r>
          </a:p>
          <a:p>
            <a:pPr eaLnBrk="1" hangingPunct="1"/>
            <a:r>
              <a:rPr lang="en-US">
                <a:latin typeface="Arial" pitchFamily="-109" charset="0"/>
              </a:rPr>
              <a:t>100 Gbytes: standard Blu-ray capacity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Effect transition="in" filter="dissolve">
                                      <p:cBhvr>
                                        <p:cTn id="7" dur="500"/>
                                        <p:tgtEl>
                                          <p:spTgt spid="92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2163">
                                            <p:txEl>
                                              <p:pRg st="1" end="1"/>
                                            </p:txEl>
                                          </p:spTgt>
                                        </p:tgtEl>
                                        <p:attrNameLst>
                                          <p:attrName>style.visibility</p:attrName>
                                        </p:attrNameLst>
                                      </p:cBhvr>
                                      <p:to>
                                        <p:strVal val="visible"/>
                                      </p:to>
                                    </p:set>
                                    <p:animEffect transition="in" filter="dissolve">
                                      <p:cBhvr>
                                        <p:cTn id="12" dur="500"/>
                                        <p:tgtEl>
                                          <p:spTgt spid="921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2163">
                                            <p:txEl>
                                              <p:pRg st="2" end="2"/>
                                            </p:txEl>
                                          </p:spTgt>
                                        </p:tgtEl>
                                        <p:attrNameLst>
                                          <p:attrName>style.visibility</p:attrName>
                                        </p:attrNameLst>
                                      </p:cBhvr>
                                      <p:to>
                                        <p:strVal val="visible"/>
                                      </p:to>
                                    </p:set>
                                    <p:animEffect transition="in" filter="dissolve">
                                      <p:cBhvr>
                                        <p:cTn id="17" dur="500"/>
                                        <p:tgtEl>
                                          <p:spTgt spid="921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2163">
                                            <p:txEl>
                                              <p:pRg st="3" end="3"/>
                                            </p:txEl>
                                          </p:spTgt>
                                        </p:tgtEl>
                                        <p:attrNameLst>
                                          <p:attrName>style.visibility</p:attrName>
                                        </p:attrNameLst>
                                      </p:cBhvr>
                                      <p:to>
                                        <p:strVal val="visible"/>
                                      </p:to>
                                    </p:set>
                                    <p:animEffect transition="in" filter="dissolve">
                                      <p:cBhvr>
                                        <p:cTn id="22" dur="500"/>
                                        <p:tgtEl>
                                          <p:spTgt spid="921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build="p"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0" y="609600"/>
            <a:ext cx="9144000" cy="1143000"/>
          </a:xfrm>
        </p:spPr>
        <p:txBody>
          <a:bodyPr/>
          <a:lstStyle/>
          <a:p>
            <a:pPr eaLnBrk="1" hangingPunct="1"/>
            <a:r>
              <a:rPr lang="en-US" b="1">
                <a:latin typeface="Arial" pitchFamily="-109" charset="0"/>
              </a:rPr>
              <a:t>Terabyte</a:t>
            </a:r>
            <a:r>
              <a:rPr lang="en-US">
                <a:latin typeface="Arial" pitchFamily="-109" charset="0"/>
              </a:rPr>
              <a:t> (1 000 000 000 000 byte)</a:t>
            </a:r>
            <a:br>
              <a:rPr lang="en-US">
                <a:latin typeface="Arial" pitchFamily="-109" charset="0"/>
              </a:rPr>
            </a:br>
            <a:endParaRPr lang="en-US">
              <a:latin typeface="Arial" pitchFamily="-109" charset="0"/>
            </a:endParaRPr>
          </a:p>
        </p:txBody>
      </p:sp>
      <p:sp>
        <p:nvSpPr>
          <p:cNvPr id="93187" name="Rectangle 3"/>
          <p:cNvSpPr>
            <a:spLocks noGrp="1" noChangeArrowheads="1"/>
          </p:cNvSpPr>
          <p:nvPr>
            <p:ph idx="1"/>
          </p:nvPr>
        </p:nvSpPr>
        <p:spPr>
          <a:xfrm>
            <a:off x="304800" y="1219200"/>
            <a:ext cx="8534400" cy="4724400"/>
          </a:xfrm>
        </p:spPr>
        <p:txBody>
          <a:bodyPr/>
          <a:lstStyle/>
          <a:p>
            <a:pPr eaLnBrk="1" hangingPunct="1"/>
            <a:r>
              <a:rPr lang="en-US">
                <a:latin typeface="Arial" pitchFamily="-109" charset="0"/>
              </a:rPr>
              <a:t>1 TByte: All X-rays in a large hospital </a:t>
            </a:r>
            <a:br>
              <a:rPr lang="en-US">
                <a:latin typeface="Arial" pitchFamily="-109" charset="0"/>
              </a:rPr>
            </a:br>
            <a:r>
              <a:rPr lang="en-US" b="1">
                <a:latin typeface="Arial" pitchFamily="-109" charset="0"/>
              </a:rPr>
              <a:t>or</a:t>
            </a:r>
            <a:r>
              <a:rPr lang="en-US">
                <a:latin typeface="Arial" pitchFamily="-109" charset="0"/>
              </a:rPr>
              <a:t> 50000 trees made into paper and printed </a:t>
            </a:r>
            <a:r>
              <a:rPr lang="en-US" b="1">
                <a:latin typeface="Arial" pitchFamily="-109" charset="0"/>
              </a:rPr>
              <a:t>or</a:t>
            </a:r>
            <a:r>
              <a:rPr lang="en-US">
                <a:latin typeface="Arial" pitchFamily="-109" charset="0"/>
              </a:rPr>
              <a:t> Daily rate of EOS data (1998) </a:t>
            </a:r>
          </a:p>
          <a:p>
            <a:pPr eaLnBrk="1" hangingPunct="1"/>
            <a:r>
              <a:rPr lang="en-US">
                <a:latin typeface="Arial" pitchFamily="-109" charset="0"/>
              </a:rPr>
              <a:t>2 TBytes: An academic research library</a:t>
            </a:r>
          </a:p>
          <a:p>
            <a:pPr eaLnBrk="1" hangingPunct="1"/>
            <a:r>
              <a:rPr lang="en-US">
                <a:latin typeface="Arial" pitchFamily="-109" charset="0"/>
              </a:rPr>
              <a:t>20 Tb, photos/month on facebook</a:t>
            </a:r>
          </a:p>
          <a:p>
            <a:pPr eaLnBrk="1" hangingPunct="1"/>
            <a:r>
              <a:rPr lang="en-US">
                <a:latin typeface="Arial" pitchFamily="-109" charset="0"/>
              </a:rPr>
              <a:t>100 TBytes: The US Library of Congress, all types of data, 2009</a:t>
            </a:r>
          </a:p>
          <a:p>
            <a:pPr eaLnBrk="1" hangingPunct="1"/>
            <a:r>
              <a:rPr lang="en-US">
                <a:latin typeface="Arial" pitchFamily="-109" charset="0"/>
              </a:rPr>
              <a:t>530 Tb, all videos on youtube</a:t>
            </a:r>
          </a:p>
          <a:p>
            <a:pPr eaLnBrk="1" hangingPunct="1">
              <a:buFont typeface="Wingdings" pitchFamily="-109" charset="2"/>
              <a:buNone/>
            </a:pPr>
            <a:endParaRPr lang="en-US">
              <a:latin typeface="Arial" pitchFamily="-10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animEffect transition="in" filter="dissolve">
                                      <p:cBhvr>
                                        <p:cTn id="7" dur="500"/>
                                        <p:tgtEl>
                                          <p:spTgt spid="931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3187">
                                            <p:txEl>
                                              <p:pRg st="1" end="1"/>
                                            </p:txEl>
                                          </p:spTgt>
                                        </p:tgtEl>
                                        <p:attrNameLst>
                                          <p:attrName>style.visibility</p:attrName>
                                        </p:attrNameLst>
                                      </p:cBhvr>
                                      <p:to>
                                        <p:strVal val="visible"/>
                                      </p:to>
                                    </p:set>
                                    <p:animEffect transition="in" filter="dissolve">
                                      <p:cBhvr>
                                        <p:cTn id="12" dur="500"/>
                                        <p:tgtEl>
                                          <p:spTgt spid="931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3187">
                                            <p:txEl>
                                              <p:pRg st="2" end="2"/>
                                            </p:txEl>
                                          </p:spTgt>
                                        </p:tgtEl>
                                        <p:attrNameLst>
                                          <p:attrName>style.visibility</p:attrName>
                                        </p:attrNameLst>
                                      </p:cBhvr>
                                      <p:to>
                                        <p:strVal val="visible"/>
                                      </p:to>
                                    </p:set>
                                    <p:animEffect transition="in" filter="dissolve">
                                      <p:cBhvr>
                                        <p:cTn id="17" dur="500"/>
                                        <p:tgtEl>
                                          <p:spTgt spid="931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3187">
                                            <p:txEl>
                                              <p:pRg st="3" end="3"/>
                                            </p:txEl>
                                          </p:spTgt>
                                        </p:tgtEl>
                                        <p:attrNameLst>
                                          <p:attrName>style.visibility</p:attrName>
                                        </p:attrNameLst>
                                      </p:cBhvr>
                                      <p:to>
                                        <p:strVal val="visible"/>
                                      </p:to>
                                    </p:set>
                                    <p:animEffect transition="in" filter="dissolve">
                                      <p:cBhvr>
                                        <p:cTn id="22" dur="500"/>
                                        <p:tgtEl>
                                          <p:spTgt spid="931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3187">
                                            <p:txEl>
                                              <p:pRg st="4" end="4"/>
                                            </p:txEl>
                                          </p:spTgt>
                                        </p:tgtEl>
                                        <p:attrNameLst>
                                          <p:attrName>style.visibility</p:attrName>
                                        </p:attrNameLst>
                                      </p:cBhvr>
                                      <p:to>
                                        <p:strVal val="visible"/>
                                      </p:to>
                                    </p:set>
                                    <p:animEffect transition="in" filter="dissolve">
                                      <p:cBhvr>
                                        <p:cTn id="27" dur="500"/>
                                        <p:tgtEl>
                                          <p:spTgt spid="931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381000" y="609600"/>
            <a:ext cx="8229600" cy="685800"/>
          </a:xfrm>
        </p:spPr>
        <p:txBody>
          <a:bodyPr/>
          <a:lstStyle/>
          <a:p>
            <a:pPr eaLnBrk="1" hangingPunct="1"/>
            <a:r>
              <a:rPr lang="en-US" sz="3600">
                <a:latin typeface="Arial" pitchFamily="-109" charset="0"/>
              </a:rPr>
              <a:t>Terabyte In Your Hand</a:t>
            </a:r>
          </a:p>
        </p:txBody>
      </p:sp>
      <p:sp>
        <p:nvSpPr>
          <p:cNvPr id="128003" name="Rectangle 3"/>
          <p:cNvSpPr>
            <a:spLocks noGrp="1" noChangeArrowheads="1"/>
          </p:cNvSpPr>
          <p:nvPr>
            <p:ph idx="1"/>
          </p:nvPr>
        </p:nvSpPr>
        <p:spPr>
          <a:xfrm>
            <a:off x="457200" y="1600200"/>
            <a:ext cx="8229600" cy="4267200"/>
          </a:xfrm>
        </p:spPr>
        <p:txBody>
          <a:bodyPr/>
          <a:lstStyle/>
          <a:p>
            <a:pPr eaLnBrk="1" hangingPunct="1">
              <a:lnSpc>
                <a:spcPct val="80000"/>
              </a:lnSpc>
            </a:pPr>
            <a:r>
              <a:rPr lang="en-US" sz="2200">
                <a:solidFill>
                  <a:srgbClr val="000000"/>
                </a:solidFill>
                <a:latin typeface="Arial" pitchFamily="-109" charset="0"/>
              </a:rPr>
              <a:t>Terabyte = 1000 Gigabytes</a:t>
            </a:r>
            <a:br>
              <a:rPr lang="en-US" sz="2200">
                <a:solidFill>
                  <a:srgbClr val="000000"/>
                </a:solidFill>
                <a:latin typeface="Arial" pitchFamily="-109" charset="0"/>
              </a:rPr>
            </a:br>
            <a:r>
              <a:rPr lang="en-US" sz="2200">
                <a:solidFill>
                  <a:srgbClr val="000000"/>
                </a:solidFill>
                <a:latin typeface="Arial" pitchFamily="-109" charset="0"/>
              </a:rPr>
              <a:t>               = 1500 music CD’s</a:t>
            </a:r>
            <a:br>
              <a:rPr lang="en-US" sz="2200">
                <a:solidFill>
                  <a:srgbClr val="000000"/>
                </a:solidFill>
                <a:latin typeface="Arial" pitchFamily="-109" charset="0"/>
              </a:rPr>
            </a:br>
            <a:r>
              <a:rPr lang="en-US" sz="2200">
                <a:solidFill>
                  <a:srgbClr val="000000"/>
                </a:solidFill>
                <a:latin typeface="Arial" pitchFamily="-109" charset="0"/>
              </a:rPr>
              <a:t>               = 200 DVD movies (16 days worth)</a:t>
            </a:r>
            <a:br>
              <a:rPr lang="en-US" sz="2200">
                <a:solidFill>
                  <a:srgbClr val="000000"/>
                </a:solidFill>
                <a:latin typeface="Arial" pitchFamily="-109" charset="0"/>
              </a:rPr>
            </a:br>
            <a:r>
              <a:rPr lang="en-US" sz="2200">
                <a:solidFill>
                  <a:srgbClr val="000000"/>
                </a:solidFill>
                <a:latin typeface="Arial" pitchFamily="-109" charset="0"/>
              </a:rPr>
              <a:t>               =  1/10 of the Library of Congress</a:t>
            </a:r>
          </a:p>
          <a:p>
            <a:pPr eaLnBrk="1" hangingPunct="1">
              <a:lnSpc>
                <a:spcPct val="80000"/>
              </a:lnSpc>
            </a:pPr>
            <a:r>
              <a:rPr lang="en-US" sz="2200">
                <a:solidFill>
                  <a:srgbClr val="000000"/>
                </a:solidFill>
                <a:latin typeface="Arial" pitchFamily="-109" charset="0"/>
              </a:rPr>
              <a:t>Western Digital Caviar: 1 Terabyte, $269 (2006)</a:t>
            </a:r>
          </a:p>
          <a:p>
            <a:pPr lvl="1" eaLnBrk="1" hangingPunct="1">
              <a:lnSpc>
                <a:spcPct val="80000"/>
              </a:lnSpc>
            </a:pPr>
            <a:r>
              <a:rPr lang="en-US" sz="1800">
                <a:solidFill>
                  <a:srgbClr val="000000"/>
                </a:solidFill>
                <a:latin typeface="Arial" pitchFamily="-109" charset="0"/>
              </a:rPr>
              <a:t>today, cost is $109</a:t>
            </a:r>
          </a:p>
          <a:p>
            <a:pPr lvl="1" eaLnBrk="1" hangingPunct="1">
              <a:lnSpc>
                <a:spcPct val="80000"/>
              </a:lnSpc>
            </a:pPr>
            <a:r>
              <a:rPr lang="en-US" sz="2000" i="1">
                <a:solidFill>
                  <a:srgbClr val="000000"/>
                </a:solidFill>
                <a:latin typeface="Arial" pitchFamily="-109" charset="0"/>
              </a:rPr>
              <a:t>Seagate Barracuda, 1.5 Tb, $129</a:t>
            </a:r>
          </a:p>
          <a:p>
            <a:pPr eaLnBrk="1" hangingPunct="1">
              <a:lnSpc>
                <a:spcPct val="80000"/>
              </a:lnSpc>
            </a:pPr>
            <a:r>
              <a:rPr lang="en-US" sz="2200">
                <a:latin typeface="Arial" pitchFamily="-109" charset="0"/>
              </a:rPr>
              <a:t>History</a:t>
            </a:r>
            <a:r>
              <a:rPr lang="en-US" sz="2200" i="1">
                <a:latin typeface="Arial" pitchFamily="-109" charset="0"/>
              </a:rPr>
              <a:t/>
            </a:r>
            <a:br>
              <a:rPr lang="en-US" sz="2200" i="1">
                <a:latin typeface="Arial" pitchFamily="-109" charset="0"/>
              </a:rPr>
            </a:br>
            <a:r>
              <a:rPr lang="en-US" sz="2200" i="1">
                <a:latin typeface="Arial" pitchFamily="-109" charset="0"/>
              </a:rPr>
              <a:t>First disk by IBM in 1956 (4 MB on 50 24-inch platters)</a:t>
            </a:r>
            <a:br>
              <a:rPr lang="en-US" sz="2200" i="1">
                <a:latin typeface="Arial" pitchFamily="-109" charset="0"/>
              </a:rPr>
            </a:br>
            <a:r>
              <a:rPr lang="en-US" sz="2200" i="1">
                <a:latin typeface="Arial" pitchFamily="-109" charset="0"/>
              </a:rPr>
              <a:t>1GB in 35 years</a:t>
            </a:r>
            <a:br>
              <a:rPr lang="en-US" sz="2200" i="1">
                <a:latin typeface="Arial" pitchFamily="-109" charset="0"/>
              </a:rPr>
            </a:br>
            <a:r>
              <a:rPr lang="en-US" sz="2200" i="1">
                <a:latin typeface="Arial" pitchFamily="-109" charset="0"/>
              </a:rPr>
              <a:t>500 GB in 14 more years</a:t>
            </a:r>
            <a:br>
              <a:rPr lang="en-US" sz="2200" i="1">
                <a:latin typeface="Arial" pitchFamily="-109" charset="0"/>
              </a:rPr>
            </a:br>
            <a:r>
              <a:rPr lang="en-US" sz="2200" i="1">
                <a:latin typeface="Arial" pitchFamily="-109" charset="0"/>
              </a:rPr>
              <a:t>1000 GB = 1 TB in 2 more years</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57200" y="533400"/>
            <a:ext cx="8229600" cy="1143000"/>
          </a:xfrm>
        </p:spPr>
        <p:txBody>
          <a:bodyPr/>
          <a:lstStyle/>
          <a:p>
            <a:pPr eaLnBrk="1" hangingPunct="1"/>
            <a:r>
              <a:rPr lang="en-US" sz="4000">
                <a:latin typeface="Arial" pitchFamily="-109" charset="0"/>
              </a:rPr>
              <a:t>Petabyte = 1000 Terabytes*</a:t>
            </a:r>
            <a:br>
              <a:rPr lang="en-US" sz="4000">
                <a:latin typeface="Arial" pitchFamily="-109" charset="0"/>
              </a:rPr>
            </a:br>
            <a:r>
              <a:rPr lang="en-US" sz="4000">
                <a:latin typeface="Arial" pitchFamily="-109" charset="0"/>
              </a:rPr>
              <a:t>               = 1,000,000 Gigabytes</a:t>
            </a:r>
          </a:p>
        </p:txBody>
      </p:sp>
      <p:sp>
        <p:nvSpPr>
          <p:cNvPr id="140291" name="Rectangle 3"/>
          <p:cNvSpPr>
            <a:spLocks noGrp="1" noChangeArrowheads="1"/>
          </p:cNvSpPr>
          <p:nvPr>
            <p:ph idx="1"/>
          </p:nvPr>
        </p:nvSpPr>
        <p:spPr>
          <a:xfrm>
            <a:off x="764664" y="1752600"/>
            <a:ext cx="8229600" cy="4477084"/>
          </a:xfrm>
        </p:spPr>
        <p:txBody>
          <a:bodyPr/>
          <a:lstStyle/>
          <a:p>
            <a:pPr eaLnBrk="1" hangingPunct="1">
              <a:lnSpc>
                <a:spcPct val="90000"/>
              </a:lnSpc>
            </a:pPr>
            <a:r>
              <a:rPr lang="en-US" sz="2800" dirty="0">
                <a:latin typeface="Arial" pitchFamily="-109" charset="0"/>
              </a:rPr>
              <a:t>EMC </a:t>
            </a:r>
            <a:r>
              <a:rPr lang="en-US" sz="2800" dirty="0" err="1">
                <a:latin typeface="Arial" pitchFamily="-109" charset="0"/>
              </a:rPr>
              <a:t>Symmetrix</a:t>
            </a:r>
            <a:r>
              <a:rPr lang="en-US" sz="2800" dirty="0">
                <a:latin typeface="Arial" pitchFamily="-109" charset="0"/>
              </a:rPr>
              <a:t> DMX-3</a:t>
            </a:r>
            <a:br>
              <a:rPr lang="en-US" sz="2800" dirty="0">
                <a:latin typeface="Arial" pitchFamily="-109" charset="0"/>
              </a:rPr>
            </a:br>
            <a:r>
              <a:rPr lang="en-US" sz="2400" dirty="0">
                <a:latin typeface="Arial" pitchFamily="-109" charset="0"/>
              </a:rPr>
              <a:t>1.2 PB = 2400 500GB drives ($4 million 2006)</a:t>
            </a:r>
          </a:p>
          <a:p>
            <a:pPr eaLnBrk="1" hangingPunct="1">
              <a:lnSpc>
                <a:spcPct val="90000"/>
              </a:lnSpc>
            </a:pPr>
            <a:r>
              <a:rPr lang="en-US" sz="2800" dirty="0" err="1">
                <a:latin typeface="Arial" pitchFamily="-109" charset="0"/>
              </a:rPr>
              <a:t>Backblaze</a:t>
            </a:r>
            <a:r>
              <a:rPr lang="en-US" sz="2800" dirty="0">
                <a:latin typeface="Arial" pitchFamily="-109" charset="0"/>
              </a:rPr>
              <a:t> (build your own), $120,000, 2009</a:t>
            </a:r>
          </a:p>
          <a:p>
            <a:pPr eaLnBrk="1" hangingPunct="1">
              <a:lnSpc>
                <a:spcPct val="90000"/>
              </a:lnSpc>
            </a:pPr>
            <a:r>
              <a:rPr lang="en-US" sz="2800" dirty="0" err="1">
                <a:latin typeface="Arial" pitchFamily="-109" charset="0"/>
              </a:rPr>
              <a:t>Kazza</a:t>
            </a:r>
            <a:r>
              <a:rPr lang="en-US" sz="2800" dirty="0">
                <a:latin typeface="Arial" pitchFamily="-109" charset="0"/>
              </a:rPr>
              <a:t> shared 54 </a:t>
            </a:r>
            <a:r>
              <a:rPr lang="en-US" sz="2800" dirty="0" err="1">
                <a:latin typeface="Arial" pitchFamily="-109" charset="0"/>
              </a:rPr>
              <a:t>Petabytes</a:t>
            </a:r>
            <a:r>
              <a:rPr lang="en-US" sz="2800" dirty="0">
                <a:latin typeface="Arial" pitchFamily="-109" charset="0"/>
              </a:rPr>
              <a:t> (2005)</a:t>
            </a:r>
          </a:p>
          <a:p>
            <a:pPr eaLnBrk="1" hangingPunct="1">
              <a:lnSpc>
                <a:spcPct val="90000"/>
              </a:lnSpc>
            </a:pPr>
            <a:r>
              <a:rPr lang="en-US" sz="2800" dirty="0">
                <a:latin typeface="Arial" pitchFamily="-109" charset="0"/>
              </a:rPr>
              <a:t>Google cluster has 4 </a:t>
            </a:r>
            <a:r>
              <a:rPr lang="en-US" sz="2800" dirty="0" err="1">
                <a:latin typeface="Arial" pitchFamily="-109" charset="0"/>
              </a:rPr>
              <a:t>Petabytes</a:t>
            </a:r>
            <a:r>
              <a:rPr lang="en-US" sz="2800" dirty="0">
                <a:latin typeface="Arial" pitchFamily="-109" charset="0"/>
              </a:rPr>
              <a:t> of RAM, processes 20 </a:t>
            </a:r>
            <a:r>
              <a:rPr lang="en-US" sz="2800" dirty="0" err="1">
                <a:latin typeface="Arial" pitchFamily="-109" charset="0"/>
              </a:rPr>
              <a:t>Pb</a:t>
            </a:r>
            <a:r>
              <a:rPr lang="en-US" sz="2800" dirty="0">
                <a:latin typeface="Arial" pitchFamily="-109" charset="0"/>
              </a:rPr>
              <a:t> a day</a:t>
            </a:r>
          </a:p>
          <a:p>
            <a:pPr eaLnBrk="1" hangingPunct="1">
              <a:lnSpc>
                <a:spcPct val="90000"/>
              </a:lnSpc>
            </a:pPr>
            <a:r>
              <a:rPr lang="en-US" sz="2800" dirty="0">
                <a:latin typeface="Arial" pitchFamily="-109" charset="0"/>
              </a:rPr>
              <a:t>All data recorded in 2003: 2500 </a:t>
            </a:r>
            <a:r>
              <a:rPr lang="en-US" sz="2800" dirty="0" err="1">
                <a:latin typeface="Arial" pitchFamily="-109" charset="0"/>
              </a:rPr>
              <a:t>Petabytes</a:t>
            </a:r>
            <a:endParaRPr lang="en-US" sz="2800" dirty="0">
              <a:latin typeface="Arial" pitchFamily="-109" charset="0"/>
            </a:endParaRPr>
          </a:p>
          <a:p>
            <a:pPr eaLnBrk="1" hangingPunct="1">
              <a:lnSpc>
                <a:spcPct val="90000"/>
              </a:lnSpc>
            </a:pPr>
            <a:r>
              <a:rPr lang="en-US" sz="2800" dirty="0" err="1">
                <a:latin typeface="Arial" pitchFamily="-109" charset="0"/>
              </a:rPr>
              <a:t>WoW</a:t>
            </a:r>
            <a:r>
              <a:rPr lang="en-US" sz="2800" dirty="0">
                <a:latin typeface="Arial" pitchFamily="-109" charset="0"/>
              </a:rPr>
              <a:t>, 1.3 </a:t>
            </a:r>
            <a:r>
              <a:rPr lang="en-US" sz="2800" dirty="0" err="1">
                <a:latin typeface="Arial" pitchFamily="-109" charset="0"/>
              </a:rPr>
              <a:t>Pb</a:t>
            </a:r>
            <a:r>
              <a:rPr lang="en-US" sz="2800" dirty="0">
                <a:latin typeface="Arial" pitchFamily="-109" charset="0"/>
              </a:rPr>
              <a:t> to maintain its game</a:t>
            </a:r>
          </a:p>
          <a:p>
            <a:pPr eaLnBrk="1" hangingPunct="1">
              <a:lnSpc>
                <a:spcPct val="90000"/>
              </a:lnSpc>
            </a:pPr>
            <a:endParaRPr lang="en-US" sz="1600" dirty="0">
              <a:latin typeface="Arial" pitchFamily="-109" charset="0"/>
            </a:endParaRPr>
          </a:p>
          <a:p>
            <a:pPr eaLnBrk="1" hangingPunct="1">
              <a:lnSpc>
                <a:spcPct val="90000"/>
              </a:lnSpc>
              <a:buFont typeface="Wingdings" pitchFamily="-109" charset="2"/>
              <a:buNone/>
            </a:pPr>
            <a:r>
              <a:rPr lang="en-US" sz="2800" dirty="0">
                <a:latin typeface="Arial" pitchFamily="-109" charset="0"/>
              </a:rPr>
              <a:t>*(1,125,899,906,842,624 bytes = 2</a:t>
            </a:r>
            <a:r>
              <a:rPr lang="en-US" sz="2800" baseline="30000" dirty="0">
                <a:latin typeface="Arial" pitchFamily="-109" charset="0"/>
              </a:rPr>
              <a:t>50)</a:t>
            </a:r>
            <a:endParaRPr lang="en-US" sz="2800" dirty="0">
              <a:latin typeface="Arial" pitchFamily="-10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0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0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0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0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An analogy</a:t>
            </a:r>
          </a:p>
        </p:txBody>
      </p:sp>
      <p:sp>
        <p:nvSpPr>
          <p:cNvPr id="38917" name="Rectangle 3"/>
          <p:cNvSpPr>
            <a:spLocks noGrp="1" noChangeArrowheads="1"/>
          </p:cNvSpPr>
          <p:nvPr>
            <p:ph idx="1"/>
          </p:nvPr>
        </p:nvSpPr>
        <p:spPr/>
        <p:txBody>
          <a:bodyPr/>
          <a:lstStyle/>
          <a:p>
            <a:pPr marL="0" indent="0" eaLnBrk="1" hangingPunct="1">
              <a:buFont typeface="Wingdings" pitchFamily="-111" charset="2"/>
              <a:buNone/>
            </a:pPr>
            <a:r>
              <a:rPr lang="en-US">
                <a:ea typeface="ＭＳ Ｐゴシック" pitchFamily="-111" charset="-128"/>
                <a:cs typeface="ＭＳ Ｐゴシック" pitchFamily="-111" charset="-128"/>
              </a:rPr>
              <a:t>Let us say that you have signed up to study French poetry (how about Marot) in the original </a:t>
            </a:r>
          </a:p>
          <a:p>
            <a:pPr marL="0" indent="0" eaLnBrk="1" hangingPunct="1">
              <a:buFont typeface="Wingdings" pitchFamily="-111" charset="2"/>
              <a:buNone/>
            </a:pPr>
            <a:r>
              <a:rPr lang="en-US">
                <a:ea typeface="ＭＳ Ｐゴシック" pitchFamily="-111" charset="-128"/>
                <a:cs typeface="ＭＳ Ｐゴシック" pitchFamily="-111" charset="-128"/>
              </a:rPr>
              <a:t>You have two problems:</a:t>
            </a:r>
          </a:p>
          <a:p>
            <a:pPr lvl="1" eaLnBrk="1" hangingPunct="1"/>
            <a:r>
              <a:rPr lang="en-US"/>
              <a:t>you don’t speak French</a:t>
            </a:r>
          </a:p>
          <a:p>
            <a:pPr lvl="1" eaLnBrk="1" hangingPunct="1"/>
            <a:r>
              <a:rPr lang="en-US"/>
              <a:t>you don’t know much about poetry</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3771900" y="38100"/>
            <a:ext cx="2057400" cy="381000"/>
          </a:xfrm>
        </p:spPr>
        <p:txBody>
          <a:bodyPr/>
          <a:lstStyle/>
          <a:p>
            <a:pPr eaLnBrk="1" hangingPunct="1"/>
            <a:r>
              <a:rPr lang="en-US" sz="2800" dirty="0" err="1">
                <a:latin typeface="Arial" pitchFamily="-109" charset="0"/>
              </a:rPr>
              <a:t>Petabyte</a:t>
            </a:r>
            <a:r>
              <a:rPr lang="en-US" sz="2800" dirty="0">
                <a:latin typeface="Arial" pitchFamily="-109" charset="0"/>
              </a:rPr>
              <a:t>?</a:t>
            </a:r>
          </a:p>
        </p:txBody>
      </p:sp>
      <p:sp>
        <p:nvSpPr>
          <p:cNvPr id="191491" name="Rectangle 3"/>
          <p:cNvSpPr>
            <a:spLocks noGrp="1" noChangeArrowheads="1"/>
          </p:cNvSpPr>
          <p:nvPr>
            <p:ph idx="1"/>
          </p:nvPr>
        </p:nvSpPr>
        <p:spPr>
          <a:xfrm>
            <a:off x="648360" y="609600"/>
            <a:ext cx="8305800" cy="5791200"/>
          </a:xfrm>
        </p:spPr>
        <p:txBody>
          <a:bodyPr/>
          <a:lstStyle/>
          <a:p>
            <a:pPr eaLnBrk="1" hangingPunct="1">
              <a:lnSpc>
                <a:spcPct val="80000"/>
              </a:lnSpc>
            </a:pPr>
            <a:r>
              <a:rPr lang="en-US" sz="1800" b="1" dirty="0">
                <a:latin typeface="Arial" pitchFamily="-109" charset="0"/>
              </a:rPr>
              <a:t>In round numbers, a book is a megabyte. If you read one book a day for every day of your life for 80 years, your personal library will amount to less than 30 gigabytes. Remember a </a:t>
            </a:r>
            <a:r>
              <a:rPr lang="en-US" sz="1800" b="1" dirty="0" err="1">
                <a:latin typeface="Arial" pitchFamily="-109" charset="0"/>
              </a:rPr>
              <a:t>petabyte</a:t>
            </a:r>
            <a:r>
              <a:rPr lang="en-US" sz="1800" b="1" dirty="0">
                <a:latin typeface="Arial" pitchFamily="-109" charset="0"/>
              </a:rPr>
              <a:t> is 1 million gigabytes so you will still have 999,970 gigabytes left over.</a:t>
            </a:r>
          </a:p>
          <a:p>
            <a:pPr eaLnBrk="1" hangingPunct="1">
              <a:lnSpc>
                <a:spcPct val="80000"/>
              </a:lnSpc>
              <a:buFont typeface="Wingdings" pitchFamily="-109" charset="2"/>
              <a:buNone/>
            </a:pPr>
            <a:r>
              <a:rPr lang="en-US" sz="1800" dirty="0">
                <a:latin typeface="Arial" pitchFamily="-109" charset="0"/>
              </a:rPr>
              <a:t> </a:t>
            </a:r>
          </a:p>
          <a:p>
            <a:pPr eaLnBrk="1" hangingPunct="1">
              <a:lnSpc>
                <a:spcPct val="80000"/>
              </a:lnSpc>
            </a:pPr>
            <a:r>
              <a:rPr lang="en-US" sz="1800" b="1" dirty="0">
                <a:latin typeface="Arial" pitchFamily="-109" charset="0"/>
              </a:rPr>
              <a:t>How many pictures can a person look at in a lifetime (4 Mbytes each)?</a:t>
            </a:r>
            <a:br>
              <a:rPr lang="en-US" sz="1800" b="1" dirty="0">
                <a:latin typeface="Arial" pitchFamily="-109" charset="0"/>
              </a:rPr>
            </a:br>
            <a:r>
              <a:rPr lang="en-US" sz="1800" b="1" dirty="0">
                <a:latin typeface="Arial" pitchFamily="-109" charset="0"/>
              </a:rPr>
              <a:t>I can only guess, but 100 images a day certainly ought to be enough for a family album. After 80 years, that collection of snapshots would add up to 30 terabytes. So your </a:t>
            </a:r>
            <a:r>
              <a:rPr lang="en-US" sz="1800" b="1" dirty="0" err="1">
                <a:latin typeface="Arial" pitchFamily="-109" charset="0"/>
              </a:rPr>
              <a:t>petabyte</a:t>
            </a:r>
            <a:r>
              <a:rPr lang="en-US" sz="1800" b="1" dirty="0">
                <a:latin typeface="Arial" pitchFamily="-109" charset="0"/>
              </a:rPr>
              <a:t> disk will have 970,000 gigabytes left after a lifetime of high quality photos and books.</a:t>
            </a:r>
          </a:p>
          <a:p>
            <a:pPr eaLnBrk="1" hangingPunct="1">
              <a:lnSpc>
                <a:spcPct val="80000"/>
              </a:lnSpc>
              <a:buFont typeface="Wingdings" pitchFamily="-109" charset="2"/>
              <a:buNone/>
            </a:pPr>
            <a:endParaRPr lang="en-US" sz="1800" b="1" dirty="0">
              <a:latin typeface="Arial" pitchFamily="-109" charset="0"/>
            </a:endParaRPr>
          </a:p>
          <a:p>
            <a:pPr eaLnBrk="1" hangingPunct="1">
              <a:lnSpc>
                <a:spcPct val="80000"/>
              </a:lnSpc>
            </a:pPr>
            <a:r>
              <a:rPr lang="en-US" sz="1800" b="1" dirty="0">
                <a:latin typeface="Arial" pitchFamily="-109" charset="0"/>
              </a:rPr>
              <a:t>What about music? MP3 audio files run a megabyte a minute, more or less. At that rate, a lifetime of listening--24 hours a day, 7 days a week for 80 years--would consume 42 terabytes of disk space. So with all your music and pictures and books for a lifetime you will have 928,000 gigabytes free on your disk.</a:t>
            </a:r>
            <a:r>
              <a:rPr lang="en-US" sz="1800" dirty="0">
                <a:latin typeface="Arial" pitchFamily="-109" charset="0"/>
              </a:rPr>
              <a:t> </a:t>
            </a:r>
          </a:p>
          <a:p>
            <a:pPr eaLnBrk="1" hangingPunct="1">
              <a:lnSpc>
                <a:spcPct val="80000"/>
              </a:lnSpc>
              <a:buFont typeface="Wingdings" pitchFamily="-109" charset="2"/>
              <a:buNone/>
            </a:pPr>
            <a:endParaRPr lang="en-US" sz="1800" dirty="0">
              <a:latin typeface="Arial" pitchFamily="-109" charset="0"/>
            </a:endParaRPr>
          </a:p>
          <a:p>
            <a:pPr eaLnBrk="1" hangingPunct="1">
              <a:lnSpc>
                <a:spcPct val="80000"/>
              </a:lnSpc>
            </a:pPr>
            <a:r>
              <a:rPr lang="en-US" sz="1800" b="1" dirty="0">
                <a:latin typeface="Arial" pitchFamily="-109" charset="0"/>
              </a:rPr>
              <a:t>The one kind of content that might possibly overflow a </a:t>
            </a:r>
            <a:r>
              <a:rPr lang="en-US" sz="1800" b="1" dirty="0" err="1">
                <a:latin typeface="Arial" pitchFamily="-109" charset="0"/>
              </a:rPr>
              <a:t>petabyte</a:t>
            </a:r>
            <a:r>
              <a:rPr lang="en-US" sz="1800" b="1" dirty="0">
                <a:latin typeface="Arial" pitchFamily="-109" charset="0"/>
              </a:rPr>
              <a:t> disk is video. In the format used on DVDs, the data rate is about two gigabytes per hour. Thus the </a:t>
            </a:r>
            <a:r>
              <a:rPr lang="en-US" sz="1800" b="1" dirty="0" err="1">
                <a:latin typeface="Arial" pitchFamily="-109" charset="0"/>
              </a:rPr>
              <a:t>petabyte</a:t>
            </a:r>
            <a:r>
              <a:rPr lang="en-US" sz="1800" b="1" dirty="0">
                <a:latin typeface="Arial" pitchFamily="-109" charset="0"/>
              </a:rPr>
              <a:t> disk will hold some 500,000 hours worth of movies; if you want to watch them all day and all night without a break for popcorn, they will actually fill up your </a:t>
            </a:r>
            <a:r>
              <a:rPr lang="en-US" sz="1800" b="1" dirty="0" err="1">
                <a:latin typeface="Arial" pitchFamily="-109" charset="0"/>
              </a:rPr>
              <a:t>petabyte</a:t>
            </a:r>
            <a:r>
              <a:rPr lang="en-US" sz="1800" b="1" dirty="0">
                <a:latin typeface="Arial" pitchFamily="-109" charset="0"/>
              </a:rPr>
              <a:t> drive if you have a lifetime of video on it as it will give you 57 years of video</a:t>
            </a:r>
            <a:r>
              <a:rPr lang="en-US" sz="1800" dirty="0">
                <a:latin typeface="Arial" pitchFamily="-109" charset="0"/>
              </a:rPr>
              <a:t>  </a:t>
            </a:r>
          </a:p>
          <a:p>
            <a:pPr eaLnBrk="1" hangingPunct="1">
              <a:lnSpc>
                <a:spcPct val="80000"/>
              </a:lnSpc>
            </a:pPr>
            <a:endParaRPr lang="en-US" sz="1800" dirty="0">
              <a:latin typeface="Arial" pitchFamily="-10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anim calcmode="lin" valueType="num">
                                      <p:cBhvr additive="base">
                                        <p:cTn id="7" dur="500" fill="hold"/>
                                        <p:tgtEl>
                                          <p:spTgt spid="1914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1491">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91491">
                                            <p:txEl>
                                              <p:pRg st="0" end="0"/>
                                            </p:txEl>
                                          </p:spTgt>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1491">
                                            <p:txEl>
                                              <p:pRg st="2" end="2"/>
                                            </p:txEl>
                                          </p:spTgt>
                                        </p:tgtEl>
                                        <p:attrNameLst>
                                          <p:attrName>style.visibility</p:attrName>
                                        </p:attrNameLst>
                                      </p:cBhvr>
                                      <p:to>
                                        <p:strVal val="visible"/>
                                      </p:to>
                                    </p:set>
                                    <p:anim calcmode="lin" valueType="num">
                                      <p:cBhvr additive="base">
                                        <p:cTn id="13" dur="500" fill="hold"/>
                                        <p:tgtEl>
                                          <p:spTgt spid="191491">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1491">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91491">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1491">
                                            <p:txEl>
                                              <p:pRg st="4" end="4"/>
                                            </p:txEl>
                                          </p:spTgt>
                                        </p:tgtEl>
                                        <p:attrNameLst>
                                          <p:attrName>style.visibility</p:attrName>
                                        </p:attrNameLst>
                                      </p:cBhvr>
                                      <p:to>
                                        <p:strVal val="visible"/>
                                      </p:to>
                                    </p:set>
                                    <p:anim calcmode="lin" valueType="num">
                                      <p:cBhvr additive="base">
                                        <p:cTn id="19" dur="500" fill="hold"/>
                                        <p:tgtEl>
                                          <p:spTgt spid="191491">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91491">
                                            <p:txEl>
                                              <p:pRg st="4" end="4"/>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91491">
                                            <p:txEl>
                                              <p:pRg st="4" end="4"/>
                                            </p:txEl>
                                          </p:spTgt>
                                        </p:tgtEl>
                                        <p:attrNameLst>
                                          <p:attrName>ppt_c</p:attrName>
                                        </p:attrNameLst>
                                      </p:cBhvr>
                                      <p:to>
                                        <a:schemeClr val="bg2"/>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1491">
                                            <p:txEl>
                                              <p:pRg st="6" end="6"/>
                                            </p:txEl>
                                          </p:spTgt>
                                        </p:tgtEl>
                                        <p:attrNameLst>
                                          <p:attrName>style.visibility</p:attrName>
                                        </p:attrNameLst>
                                      </p:cBhvr>
                                      <p:to>
                                        <p:strVal val="visible"/>
                                      </p:to>
                                    </p:set>
                                    <p:anim calcmode="lin" valueType="num">
                                      <p:cBhvr additive="base">
                                        <p:cTn id="25" dur="500" fill="hold"/>
                                        <p:tgtEl>
                                          <p:spTgt spid="191491">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91491">
                                            <p:txEl>
                                              <p:pRg st="6" end="6"/>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91491">
                                            <p:txEl>
                                              <p:pRg st="6" end="6"/>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685800" y="838200"/>
            <a:ext cx="7924800" cy="1676400"/>
          </a:xfrm>
        </p:spPr>
        <p:txBody>
          <a:bodyPr/>
          <a:lstStyle/>
          <a:p>
            <a:pPr eaLnBrk="1" hangingPunct="1"/>
            <a:r>
              <a:rPr lang="en-US" b="1">
                <a:latin typeface="Arial" pitchFamily="-109" charset="0"/>
              </a:rPr>
              <a:t>Exabyte</a:t>
            </a:r>
            <a:r>
              <a:rPr lang="en-US">
                <a:latin typeface="Arial" pitchFamily="-109" charset="0"/>
              </a:rPr>
              <a:t> </a:t>
            </a:r>
            <a:br>
              <a:rPr lang="en-US">
                <a:latin typeface="Arial" pitchFamily="-109" charset="0"/>
              </a:rPr>
            </a:br>
            <a:r>
              <a:rPr lang="en-US">
                <a:latin typeface="Arial" pitchFamily="-109" charset="0"/>
              </a:rPr>
              <a:t>(1 000 000 000 000 000 000 bytes)</a:t>
            </a:r>
          </a:p>
        </p:txBody>
      </p:sp>
      <p:sp>
        <p:nvSpPr>
          <p:cNvPr id="95235" name="Rectangle 3"/>
          <p:cNvSpPr>
            <a:spLocks noGrp="1" noChangeArrowheads="1"/>
          </p:cNvSpPr>
          <p:nvPr>
            <p:ph idx="1"/>
          </p:nvPr>
        </p:nvSpPr>
        <p:spPr>
          <a:xfrm>
            <a:off x="457200" y="2989263"/>
            <a:ext cx="8229600" cy="2301875"/>
          </a:xfrm>
        </p:spPr>
        <p:txBody>
          <a:bodyPr/>
          <a:lstStyle/>
          <a:p>
            <a:pPr eaLnBrk="1" hangingPunct="1"/>
            <a:r>
              <a:rPr lang="en-US" smtClean="0">
                <a:latin typeface="Arial" pitchFamily="-109" charset="0"/>
              </a:rPr>
              <a:t>5 Exabytes: All words ever spoken (as text) by 	human beings. </a:t>
            </a:r>
          </a:p>
          <a:p>
            <a:pPr eaLnBrk="1" hangingPunct="1"/>
            <a:r>
              <a:rPr lang="en-US" smtClean="0">
                <a:latin typeface="Arial" pitchFamily="-109" charset="0"/>
              </a:rPr>
              <a:t>5-8 Eb, global internet traffic monthly</a:t>
            </a:r>
          </a:p>
          <a:p>
            <a:pPr eaLnBrk="1" hangingPunct="1"/>
            <a:r>
              <a:rPr lang="en-US" smtClean="0">
                <a:latin typeface="Arial" pitchFamily="-109" charset="0"/>
              </a:rPr>
              <a:t>500 Eb, total world digital content (2009)</a:t>
            </a:r>
          </a:p>
          <a:p>
            <a:pPr eaLnBrk="1" hangingPunct="1"/>
            <a:endParaRPr lang="en-US" smtClean="0">
              <a:latin typeface="Arial" pitchFamily="-10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dissolve">
                                      <p:cBhvr>
                                        <p:cTn id="7" dur="500"/>
                                        <p:tgtEl>
                                          <p:spTgt spid="952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5235">
                                            <p:txEl>
                                              <p:pRg st="1" end="1"/>
                                            </p:txEl>
                                          </p:spTgt>
                                        </p:tgtEl>
                                        <p:attrNameLst>
                                          <p:attrName>style.visibility</p:attrName>
                                        </p:attrNameLst>
                                      </p:cBhvr>
                                      <p:to>
                                        <p:strVal val="visible"/>
                                      </p:to>
                                    </p:set>
                                    <p:animEffect transition="in" filter="dissolve">
                                      <p:cBhvr>
                                        <p:cTn id="12" dur="500"/>
                                        <p:tgtEl>
                                          <p:spTgt spid="952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5235">
                                            <p:txEl>
                                              <p:pRg st="2" end="2"/>
                                            </p:txEl>
                                          </p:spTgt>
                                        </p:tgtEl>
                                        <p:attrNameLst>
                                          <p:attrName>style.visibility</p:attrName>
                                        </p:attrNameLst>
                                      </p:cBhvr>
                                      <p:to>
                                        <p:strVal val="visible"/>
                                      </p:to>
                                    </p:set>
                                    <p:animEffect transition="in" filter="dissolve">
                                      <p:cBhvr>
                                        <p:cTn id="17" dur="500"/>
                                        <p:tgtEl>
                                          <p:spTgt spid="952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smtClean="0">
                <a:latin typeface="Arial" pitchFamily="-109" charset="0"/>
              </a:rPr>
              <a:t>Zettabyte (10</a:t>
            </a:r>
            <a:r>
              <a:rPr lang="en-US" baseline="30000" smtClean="0">
                <a:latin typeface="Arial" pitchFamily="-109" charset="0"/>
              </a:rPr>
              <a:t>21</a:t>
            </a:r>
            <a:r>
              <a:rPr lang="en-US" smtClean="0">
                <a:latin typeface="Arial" pitchFamily="-109" charset="0"/>
              </a:rPr>
              <a:t>)</a:t>
            </a:r>
            <a:br>
              <a:rPr lang="en-US" smtClean="0">
                <a:latin typeface="Arial" pitchFamily="-109" charset="0"/>
              </a:rPr>
            </a:br>
            <a:r>
              <a:rPr lang="en-US" smtClean="0">
                <a:latin typeface="Arial" pitchFamily="-109" charset="0"/>
              </a:rPr>
              <a:t>1,000,000,000,000,000,000,000</a:t>
            </a:r>
          </a:p>
        </p:txBody>
      </p:sp>
      <p:sp>
        <p:nvSpPr>
          <p:cNvPr id="3" name="Content Placeholder 2"/>
          <p:cNvSpPr>
            <a:spLocks noGrp="1"/>
          </p:cNvSpPr>
          <p:nvPr>
            <p:ph idx="1"/>
          </p:nvPr>
        </p:nvSpPr>
        <p:spPr/>
        <p:txBody>
          <a:bodyPr/>
          <a:lstStyle/>
          <a:p>
            <a:r>
              <a:rPr lang="en-US" dirty="0" smtClean="0">
                <a:latin typeface="Arial" pitchFamily="-109" charset="0"/>
              </a:rPr>
              <a:t>Audio of everything ever spoken, by anyone, at anytime in history,  16KHz, 16 bit audio: 42 </a:t>
            </a:r>
            <a:r>
              <a:rPr lang="en-US" dirty="0" err="1" smtClean="0">
                <a:latin typeface="Arial" pitchFamily="-109" charset="0"/>
              </a:rPr>
              <a:t>Zb</a:t>
            </a:r>
            <a:endParaRPr lang="en-US" dirty="0" smtClean="0">
              <a:latin typeface="Arial" pitchFamily="-10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5300" y="381000"/>
            <a:ext cx="7734300" cy="5805965"/>
          </a:xfrm>
          <a:prstGeom prst="rect">
            <a:avLst/>
          </a:prstGeom>
        </p:spPr>
      </p:pic>
    </p:spTree>
    <p:extLst>
      <p:ext uri="{BB962C8B-B14F-4D97-AF65-F5344CB8AC3E}">
        <p14:creationId xmlns:p14="http://schemas.microsoft.com/office/powerpoint/2010/main" val="1518932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Rules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Think before you program</a:t>
            </a:r>
          </a:p>
          <a:p>
            <a:pPr marL="514350" indent="-514350">
              <a:buFont typeface="+mj-lt"/>
              <a:buAutoNum type="arabicPeriod"/>
            </a:pPr>
            <a:r>
              <a:rPr lang="en-US" dirty="0"/>
              <a:t>A program is a human-readable essay on problem solving that also happens </a:t>
            </a:r>
            <a:r>
              <a:rPr lang="en-US" dirty="0" smtClean="0"/>
              <a:t>to </a:t>
            </a:r>
            <a:r>
              <a:rPr lang="en-US" dirty="0"/>
              <a:t>execute on a computer.</a:t>
            </a:r>
          </a:p>
          <a:p>
            <a:pPr marL="0" indent="0">
              <a:buNone/>
            </a:pPr>
            <a:endParaRPr lang="en-US" dirty="0" smtClean="0"/>
          </a:p>
          <a:p>
            <a:pPr marL="514350" indent="-514350">
              <a:buFont typeface="+mj-lt"/>
              <a:buAutoNum type="arabicPeriod"/>
            </a:pPr>
            <a:endParaRPr lang="en-US" dirty="0"/>
          </a:p>
        </p:txBody>
      </p:sp>
    </p:spTree>
    <p:extLst>
      <p:ext uri="{BB962C8B-B14F-4D97-AF65-F5344CB8AC3E}">
        <p14:creationId xmlns:p14="http://schemas.microsoft.com/office/powerpoint/2010/main" val="3171944303"/>
      </p:ext>
    </p:extLst>
  </p:cSld>
  <p:clrMapOvr>
    <a:masterClrMapping/>
  </p:clrMapOvr>
</p:sld>
</file>

<file path=ppt/theme/theme1.xml><?xml version="1.0" encoding="utf-8"?>
<a:theme xmlns:a="http://schemas.openxmlformats.org/drawingml/2006/main" name="templat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wrap="none" rtlCol="0">
        <a:spAutoFit/>
      </a:bodyPr>
      <a:lstStyle>
        <a:defPPr>
          <a:defRPr sz="3600" dirty="0" smtClean="0">
            <a:solidFill>
              <a:srgbClr val="000000"/>
            </a:solidFill>
            <a:latin typeface="+mn-lt"/>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68FC282B-4F23-E949-AD30-183A3F5A4681}" vid="{FDCE237B-43A4-8148-BF5E-54D4AD422E2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py3-template</Template>
  <TotalTime>1351</TotalTime>
  <Words>3266</Words>
  <Application>Microsoft Macintosh PowerPoint</Application>
  <PresentationFormat>On-screen Show (4:3)</PresentationFormat>
  <Paragraphs>486</Paragraphs>
  <Slides>94</Slides>
  <Notes>31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94</vt:i4>
      </vt:variant>
    </vt:vector>
  </HeadingPairs>
  <TitlesOfParts>
    <vt:vector size="103" baseType="lpstr">
      <vt:lpstr>Bernard MT Condensed</vt:lpstr>
      <vt:lpstr>Calibri</vt:lpstr>
      <vt:lpstr>ＭＳ Ｐゴシック</vt:lpstr>
      <vt:lpstr>Rosewood Std Regular</vt:lpstr>
      <vt:lpstr>Times New Roman</vt:lpstr>
      <vt:lpstr>Wingdings</vt:lpstr>
      <vt:lpstr>Arial</vt:lpstr>
      <vt:lpstr>template</vt:lpstr>
      <vt:lpstr>Worksheet</vt:lpstr>
      <vt:lpstr>PowerPoint Presentation</vt:lpstr>
      <vt:lpstr>What is  Computer Science?</vt:lpstr>
      <vt:lpstr>Definition</vt:lpstr>
      <vt:lpstr>A well-educated computer scientist should be able to...</vt:lpstr>
      <vt:lpstr>…including</vt:lpstr>
      <vt:lpstr>Aspects of Computer Science</vt:lpstr>
      <vt:lpstr>Our goals</vt:lpstr>
      <vt:lpstr>Why is this hard?</vt:lpstr>
      <vt:lpstr>An analogy</vt:lpstr>
      <vt:lpstr>Clement Marot 1496- 1544</vt:lpstr>
      <vt:lpstr>Crappy- literal translation</vt:lpstr>
      <vt:lpstr>Decent Trans, S.Jamar</vt:lpstr>
      <vt:lpstr>How does this apply</vt:lpstr>
      <vt:lpstr>Programming, Syntax and Semantics</vt:lpstr>
      <vt:lpstr>Computers &amp; problem solving?</vt:lpstr>
      <vt:lpstr>Focus of Computer Science</vt:lpstr>
      <vt:lpstr>Good Program (1)</vt:lpstr>
      <vt:lpstr>Rule 1</vt:lpstr>
      <vt:lpstr>Good Program (2)</vt:lpstr>
      <vt:lpstr>Rule 2</vt:lpstr>
      <vt:lpstr>Why Python?</vt:lpstr>
      <vt:lpstr>Why Python (1): Simpler</vt:lpstr>
      <vt:lpstr>Why Python(2): Best Practices</vt:lpstr>
      <vt:lpstr>Why Python(3): User base</vt:lpstr>
      <vt:lpstr>Why Python (4): Useful </vt:lpstr>
      <vt:lpstr>Computational Thinking</vt:lpstr>
      <vt:lpstr>Is Python the best language?</vt:lpstr>
      <vt:lpstr>What is a computer?</vt:lpstr>
      <vt:lpstr>Computer as a toaster </vt:lpstr>
      <vt:lpstr>Computers do computation</vt:lpstr>
      <vt:lpstr>Human Brain</vt:lpstr>
      <vt:lpstr>Neuron</vt:lpstr>
      <vt:lpstr>PowerPoint Presentation</vt:lpstr>
      <vt:lpstr>Transmission of signal</vt:lpstr>
      <vt:lpstr>Interesting facts</vt:lpstr>
      <vt:lpstr>Evolution as Computation</vt:lpstr>
      <vt:lpstr>PowerPoint Presentation</vt:lpstr>
      <vt:lpstr>Facts</vt:lpstr>
      <vt:lpstr>People!</vt:lpstr>
      <vt:lpstr>The Modern Computer</vt:lpstr>
      <vt:lpstr>It’s all about the switch</vt:lpstr>
      <vt:lpstr>Electronic switch</vt:lpstr>
      <vt:lpstr>Switches for Boolean Circuits</vt:lpstr>
      <vt:lpstr>Transistor is the key</vt:lpstr>
      <vt:lpstr>But a very interesting switch</vt:lpstr>
      <vt:lpstr>Size</vt:lpstr>
      <vt:lpstr>Intel’s first cpu</vt:lpstr>
      <vt:lpstr>But now, really small!</vt:lpstr>
      <vt:lpstr>Smaller means more</vt:lpstr>
      <vt:lpstr>GPUs too!</vt:lpstr>
      <vt:lpstr>Moore’s Law</vt:lpstr>
      <vt:lpstr>PowerPoint Presentation</vt:lpstr>
      <vt:lpstr>The “law”</vt:lpstr>
      <vt:lpstr>What it means</vt:lpstr>
      <vt:lpstr>How fast</vt:lpstr>
      <vt:lpstr>Nanoseconds</vt:lpstr>
      <vt:lpstr>speed pushing up against physics</vt:lpstr>
      <vt:lpstr>How to get around physics</vt:lpstr>
      <vt:lpstr>Not faster, but more CPUs</vt:lpstr>
      <vt:lpstr>Computer Parts</vt:lpstr>
      <vt:lpstr>Main Components</vt:lpstr>
      <vt:lpstr>Hardware</vt:lpstr>
      <vt:lpstr>Processor</vt:lpstr>
      <vt:lpstr>Primary Storage</vt:lpstr>
      <vt:lpstr>Peripheral Devices</vt:lpstr>
      <vt:lpstr>Secondary Storage</vt:lpstr>
      <vt:lpstr>Software</vt:lpstr>
      <vt:lpstr>Fetch-Decode-Execute-Store</vt:lpstr>
      <vt:lpstr>What is a program?</vt:lpstr>
      <vt:lpstr>Program Storage</vt:lpstr>
      <vt:lpstr>Binary numbers</vt:lpstr>
      <vt:lpstr>Example</vt:lpstr>
      <vt:lpstr>Rule of thumb: binary to decimal</vt:lpstr>
      <vt:lpstr>Bits,Bytes and Words</vt:lpstr>
      <vt:lpstr>Floating point</vt:lpstr>
      <vt:lpstr>Representing data in binary</vt:lpstr>
      <vt:lpstr>UTF-8 table (first few rows)</vt:lpstr>
      <vt:lpstr>Images</vt:lpstr>
      <vt:lpstr>PowerPoint Presentation</vt:lpstr>
      <vt:lpstr>Sound</vt:lpstr>
      <vt:lpstr>PowerPoint Presentation</vt:lpstr>
      <vt:lpstr>How many numbers</vt:lpstr>
      <vt:lpstr>Binary</vt:lpstr>
      <vt:lpstr>Kilobyte (1000 bytes)</vt:lpstr>
      <vt:lpstr>Megabyte (1 000 000 bytes)</vt:lpstr>
      <vt:lpstr>Gigabyte (1 000 000 000 bytes)</vt:lpstr>
      <vt:lpstr>Terabyte (1 000 000 000 000 byte) </vt:lpstr>
      <vt:lpstr>Terabyte In Your Hand</vt:lpstr>
      <vt:lpstr>Petabyte = 1000 Terabytes*                = 1,000,000 Gigabytes</vt:lpstr>
      <vt:lpstr>Petabyte?</vt:lpstr>
      <vt:lpstr>Exabyte  (1 000 000 000 000 000 000 bytes)</vt:lpstr>
      <vt:lpstr>Zettabyte (1021) 1,000,000,000,000,000,000,000</vt:lpstr>
      <vt:lpstr>PowerPoint Presentation</vt:lpstr>
      <vt:lpstr>The Rules</vt:lpstr>
    </vt:vector>
  </TitlesOfParts>
  <Company>PEARSON</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usnidem</dc:creator>
  <cp:lastModifiedBy>bill punch</cp:lastModifiedBy>
  <cp:revision>22</cp:revision>
  <dcterms:created xsi:type="dcterms:W3CDTF">2012-03-21T18:49:41Z</dcterms:created>
  <dcterms:modified xsi:type="dcterms:W3CDTF">2016-08-28T23:47:05Z</dcterms:modified>
</cp:coreProperties>
</file>